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462" r:id="rId2"/>
    <p:sldId id="463" r:id="rId3"/>
    <p:sldId id="464" r:id="rId4"/>
    <p:sldId id="465" r:id="rId5"/>
    <p:sldId id="466" r:id="rId6"/>
    <p:sldId id="467" r:id="rId7"/>
    <p:sldId id="468" r:id="rId8"/>
    <p:sldId id="469" r:id="rId9"/>
    <p:sldId id="486" r:id="rId10"/>
    <p:sldId id="470" r:id="rId11"/>
    <p:sldId id="471" r:id="rId12"/>
    <p:sldId id="472" r:id="rId13"/>
    <p:sldId id="473" r:id="rId14"/>
    <p:sldId id="474" r:id="rId15"/>
    <p:sldId id="475" r:id="rId16"/>
    <p:sldId id="476" r:id="rId17"/>
    <p:sldId id="477" r:id="rId18"/>
    <p:sldId id="479" r:id="rId19"/>
    <p:sldId id="480" r:id="rId20"/>
    <p:sldId id="481" r:id="rId21"/>
    <p:sldId id="482" r:id="rId22"/>
    <p:sldId id="483" r:id="rId23"/>
    <p:sldId id="484" r:id="rId24"/>
    <p:sldId id="485" r:id="rId25"/>
    <p:sldId id="444" r:id="rId26"/>
    <p:sldId id="313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6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743" autoAdjust="0"/>
    <p:restoredTop sz="90409" autoAdjust="0"/>
  </p:normalViewPr>
  <p:slideViewPr>
    <p:cSldViewPr>
      <p:cViewPr>
        <p:scale>
          <a:sx n="73" d="100"/>
          <a:sy n="73" d="100"/>
        </p:scale>
        <p:origin x="-1572" y="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B3A156-1B31-477D-B621-735BCC7DBEC3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Giáo viên: Phan Tấn Tài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999AE6-3411-4801-A582-2FC6263D30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09453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B7AAAB-F4A3-4620-ADBD-201FA00F6D1F}" type="datetimeFigureOut">
              <a:rPr lang="vi-VN" smtClean="0"/>
              <a:t>03/12/2019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vi-VN"/>
              <a:t>Giáo viên: Phan Tấn Tài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260819-D496-4644-8879-0A1EA7C8764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3983350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3983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2867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BF46B9FE-884D-4A4D-AA4E-4F277B2F54BC}" type="slidenum">
              <a:rPr lang="en-US" altLang="en-US" sz="1200"/>
              <a:pPr algn="r" eaLnBrk="1" hangingPunct="1"/>
              <a:t>3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2045081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210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50C55-F617-489F-BB83-A653DCE04916}" type="datetime1">
              <a:rPr lang="en-US" smtClean="0"/>
              <a:t>12/3/2019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Giáo viên: Phan Tấn Tài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C9FE9-3601-4E6E-923F-B2058B4A8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332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E8AB2-B2D3-4A1E-966C-A6E65C3ACF36}" type="datetime1">
              <a:rPr lang="en-US" smtClean="0"/>
              <a:t>12/3/2019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Giáo viên: Phan Tấn Tài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C9FE9-3601-4E6E-923F-B2058B4A8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895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DB50E-09C8-4827-83B0-CB70CF70DB69}" type="datetime1">
              <a:rPr lang="en-US" smtClean="0"/>
              <a:t>12/3/2019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Giáo viên: Phan Tấn Tài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C9FE9-3601-4E6E-923F-B2058B4A8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1179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255D6F8B-2807-44F4-BA2F-C2252D8EDB6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90554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CEE0AA-5AB1-4406-88C6-D1F7EB83FF9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9181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85DC1-0932-4B41-95A8-1496E6F0D6B6}" type="datetime1">
              <a:rPr lang="en-US" smtClean="0"/>
              <a:t>12/3/2019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Giáo viên: Phan Tấn Tài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C9FE9-3601-4E6E-923F-B2058B4A8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993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9BAAC-D7E2-4565-9600-339BA6B1B575}" type="datetime1">
              <a:rPr lang="en-US" smtClean="0"/>
              <a:t>12/3/2019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Giáo viên: Phan Tấn Tài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C9FE9-3601-4E6E-923F-B2058B4A8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721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168BF-F77E-4728-95F9-4836540BCCCF}" type="datetime1">
              <a:rPr lang="en-US" smtClean="0"/>
              <a:t>12/3/2019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Giáo viên: Phan Tấn Tài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C9FE9-3601-4E6E-923F-B2058B4A8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167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36B5D-D98E-4899-8C0D-A69852C71FEA}" type="datetime1">
              <a:rPr lang="en-US" smtClean="0"/>
              <a:t>12/3/2019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Giáo viên: Phan Tấn Tài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C9FE9-3601-4E6E-923F-B2058B4A8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764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C1637-85E6-4F3D-ADA0-92D50CA4C013}" type="datetime1">
              <a:rPr lang="en-US" smtClean="0"/>
              <a:t>12/3/2019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Giáo viên: Phan Tấn Tài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C9FE9-3601-4E6E-923F-B2058B4A8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706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992AE-1A7C-44E8-8BA9-BFB5AF7B47B5}" type="datetime1">
              <a:rPr lang="en-US" smtClean="0"/>
              <a:t>12/3/2019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Giáo viên: Phan Tấn Tài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C9FE9-3601-4E6E-923F-B2058B4A8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679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55556-0A38-4A2C-A900-E92728680A62}" type="datetime1">
              <a:rPr lang="en-US" smtClean="0"/>
              <a:t>12/3/2019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Giáo viên: Phan Tấn Tài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C9FE9-3601-4E6E-923F-B2058B4A8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93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CB98D-1D69-4970-BC0E-D620F51F099C}" type="datetime1">
              <a:rPr lang="en-US" smtClean="0"/>
              <a:t>12/3/2019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Giáo viên: Phan Tấn Tài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C9FE9-3601-4E6E-923F-B2058B4A8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186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93440F-8E2B-4BE9-8F96-0062939A9471}" type="datetime1">
              <a:rPr lang="en-US" smtClean="0"/>
              <a:t>12/3/2019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Giáo viên: Phan Tấn Tài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FC9FE9-3601-4E6E-923F-B2058B4A8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94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13" Type="http://schemas.openxmlformats.org/officeDocument/2006/relationships/image" Target="../media/image10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wmf"/><Relationship Id="rId12" Type="http://schemas.openxmlformats.org/officeDocument/2006/relationships/image" Target="../media/image9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gif"/><Relationship Id="rId11" Type="http://schemas.openxmlformats.org/officeDocument/2006/relationships/image" Target="../media/image8.png"/><Relationship Id="rId5" Type="http://schemas.openxmlformats.org/officeDocument/2006/relationships/image" Target="../media/image2.gif"/><Relationship Id="rId10" Type="http://schemas.openxmlformats.org/officeDocument/2006/relationships/image" Target="../media/image7.jpe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../Desktop/Paint%20(2).lnk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../Desktop/Paint%20(2).lnk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NHAC%20THIEU%20NHI\nhac%20thieu%20nhi%20Tieu%20hoc\lop%203\2.BAI%20CA%20DI%20HOC.mid" TargetMode="External"/><Relationship Id="rId6" Type="http://schemas.openxmlformats.org/officeDocument/2006/relationships/image" Target="../media/image14.png"/><Relationship Id="rId5" Type="http://schemas.openxmlformats.org/officeDocument/2006/relationships/image" Target="../media/image13.gif"/><Relationship Id="rId4" Type="http://schemas.openxmlformats.org/officeDocument/2006/relationships/image" Target="../media/image12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6.gif"/><Relationship Id="rId3" Type="http://schemas.openxmlformats.org/officeDocument/2006/relationships/audio" Target="../media/media2.mp3"/><Relationship Id="rId7" Type="http://schemas.openxmlformats.org/officeDocument/2006/relationships/image" Target="../media/image14.png"/><Relationship Id="rId12" Type="http://schemas.openxmlformats.org/officeDocument/2006/relationships/image" Target="../media/image45.wmf"/><Relationship Id="rId17" Type="http://schemas.openxmlformats.org/officeDocument/2006/relationships/image" Target="../media/image10.png"/><Relationship Id="rId2" Type="http://schemas.microsoft.com/office/2007/relationships/media" Target="../media/media2.mp3"/><Relationship Id="rId16" Type="http://schemas.openxmlformats.org/officeDocument/2006/relationships/image" Target="../media/image49.gif"/><Relationship Id="rId1" Type="http://schemas.openxmlformats.org/officeDocument/2006/relationships/audio" Target="123.mp3" TargetMode="External"/><Relationship Id="rId6" Type="http://schemas.openxmlformats.org/officeDocument/2006/relationships/image" Target="../media/image40.gif"/><Relationship Id="rId11" Type="http://schemas.openxmlformats.org/officeDocument/2006/relationships/image" Target="../media/image44.gif"/><Relationship Id="rId5" Type="http://schemas.openxmlformats.org/officeDocument/2006/relationships/image" Target="../media/image39.gif"/><Relationship Id="rId15" Type="http://schemas.openxmlformats.org/officeDocument/2006/relationships/image" Target="../media/image48.gif"/><Relationship Id="rId10" Type="http://schemas.openxmlformats.org/officeDocument/2006/relationships/image" Target="../media/image43.gif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42.png"/><Relationship Id="rId14" Type="http://schemas.openxmlformats.org/officeDocument/2006/relationships/image" Target="../media/image47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8.gif"/><Relationship Id="rId7" Type="http://schemas.openxmlformats.org/officeDocument/2006/relationships/image" Target="../media/image2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6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9.png"/><Relationship Id="rId4" Type="http://schemas.openxmlformats.org/officeDocument/2006/relationships/image" Target="../media/image16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8.gif"/><Relationship Id="rId7" Type="http://schemas.openxmlformats.org/officeDocument/2006/relationships/image" Target="../media/image2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png"/><Relationship Id="rId5" Type="http://schemas.openxmlformats.org/officeDocument/2006/relationships/image" Target="../media/image19.png"/><Relationship Id="rId4" Type="http://schemas.openxmlformats.org/officeDocument/2006/relationships/image" Target="../media/image16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0" y="0"/>
            <a:ext cx="9372600" cy="7086600"/>
            <a:chOff x="0" y="-10"/>
            <a:chExt cx="5760" cy="4330"/>
          </a:xfrm>
        </p:grpSpPr>
        <p:pic>
          <p:nvPicPr>
            <p:cNvPr id="2077" name="Picture 25" descr="Animate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-5400000">
              <a:off x="-2109" y="2109"/>
              <a:ext cx="4294" cy="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78" name="Picture 26" descr="Animate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0" y="4220"/>
              <a:ext cx="5760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79" name="Picture 27" descr="Animate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-5400000">
              <a:off x="3576" y="2103"/>
              <a:ext cx="4294" cy="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80" name="Picture 28" descr="Animate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0" y="-10"/>
              <a:ext cx="5760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051" name="Picture 32" descr="floral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27951" y="1094026"/>
            <a:ext cx="822325" cy="84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33" descr="floral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940675" y="1211263"/>
            <a:ext cx="822325" cy="84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527" name="AutoShape 39"/>
          <p:cNvSpPr>
            <a:spLocks noChangeArrowheads="1"/>
          </p:cNvSpPr>
          <p:nvPr/>
        </p:nvSpPr>
        <p:spPr bwMode="auto">
          <a:xfrm>
            <a:off x="2819400" y="3124200"/>
            <a:ext cx="304800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63528" name="AutoShape 40"/>
          <p:cNvSpPr>
            <a:spLocks noChangeArrowheads="1"/>
          </p:cNvSpPr>
          <p:nvPr/>
        </p:nvSpPr>
        <p:spPr bwMode="auto">
          <a:xfrm>
            <a:off x="2971800" y="2989263"/>
            <a:ext cx="385763" cy="439737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63529" name="AutoShape 41"/>
          <p:cNvSpPr>
            <a:spLocks noChangeArrowheads="1"/>
          </p:cNvSpPr>
          <p:nvPr/>
        </p:nvSpPr>
        <p:spPr bwMode="auto">
          <a:xfrm>
            <a:off x="2895600" y="2286000"/>
            <a:ext cx="304800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63530" name="AutoShape 42"/>
          <p:cNvSpPr>
            <a:spLocks noChangeArrowheads="1"/>
          </p:cNvSpPr>
          <p:nvPr/>
        </p:nvSpPr>
        <p:spPr bwMode="auto">
          <a:xfrm>
            <a:off x="3200400" y="2590800"/>
            <a:ext cx="304800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63531" name="AutoShape 43"/>
          <p:cNvSpPr>
            <a:spLocks noChangeArrowheads="1"/>
          </p:cNvSpPr>
          <p:nvPr/>
        </p:nvSpPr>
        <p:spPr bwMode="auto">
          <a:xfrm>
            <a:off x="3505200" y="2438400"/>
            <a:ext cx="304800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63532" name="AutoShape 44"/>
          <p:cNvSpPr>
            <a:spLocks noChangeArrowheads="1"/>
          </p:cNvSpPr>
          <p:nvPr/>
        </p:nvSpPr>
        <p:spPr bwMode="auto">
          <a:xfrm>
            <a:off x="3200400" y="2209800"/>
            <a:ext cx="385763" cy="439738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63533" name="AutoShape 45"/>
          <p:cNvSpPr>
            <a:spLocks noChangeArrowheads="1"/>
          </p:cNvSpPr>
          <p:nvPr/>
        </p:nvSpPr>
        <p:spPr bwMode="auto">
          <a:xfrm>
            <a:off x="4262438" y="3675063"/>
            <a:ext cx="385762" cy="439737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63534" name="AutoShape 46"/>
          <p:cNvSpPr>
            <a:spLocks noChangeArrowheads="1"/>
          </p:cNvSpPr>
          <p:nvPr/>
        </p:nvSpPr>
        <p:spPr bwMode="auto">
          <a:xfrm>
            <a:off x="4872038" y="3903663"/>
            <a:ext cx="385762" cy="439737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63535" name="AutoShape 47"/>
          <p:cNvSpPr>
            <a:spLocks noChangeArrowheads="1"/>
          </p:cNvSpPr>
          <p:nvPr/>
        </p:nvSpPr>
        <p:spPr bwMode="auto">
          <a:xfrm>
            <a:off x="4033838" y="4132263"/>
            <a:ext cx="385762" cy="439737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63536" name="AutoShape 48"/>
          <p:cNvSpPr>
            <a:spLocks noChangeArrowheads="1"/>
          </p:cNvSpPr>
          <p:nvPr/>
        </p:nvSpPr>
        <p:spPr bwMode="auto">
          <a:xfrm>
            <a:off x="4491038" y="3294063"/>
            <a:ext cx="385762" cy="439737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63537" name="AutoShape 49"/>
          <p:cNvSpPr>
            <a:spLocks noChangeArrowheads="1"/>
          </p:cNvSpPr>
          <p:nvPr/>
        </p:nvSpPr>
        <p:spPr bwMode="auto">
          <a:xfrm>
            <a:off x="4038600" y="3657600"/>
            <a:ext cx="304800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63538" name="AutoShape 50"/>
          <p:cNvSpPr>
            <a:spLocks noChangeArrowheads="1"/>
          </p:cNvSpPr>
          <p:nvPr/>
        </p:nvSpPr>
        <p:spPr bwMode="auto">
          <a:xfrm>
            <a:off x="4572000" y="3657600"/>
            <a:ext cx="304800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63539" name="AutoShape 51"/>
          <p:cNvSpPr>
            <a:spLocks noChangeArrowheads="1"/>
          </p:cNvSpPr>
          <p:nvPr/>
        </p:nvSpPr>
        <p:spPr bwMode="auto">
          <a:xfrm>
            <a:off x="4419600" y="4114800"/>
            <a:ext cx="304800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63540" name="AutoShape 52"/>
          <p:cNvSpPr>
            <a:spLocks noChangeArrowheads="1"/>
          </p:cNvSpPr>
          <p:nvPr/>
        </p:nvSpPr>
        <p:spPr bwMode="auto">
          <a:xfrm>
            <a:off x="4876800" y="4191000"/>
            <a:ext cx="304800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63542" name="AutoShape 54"/>
          <p:cNvSpPr>
            <a:spLocks noChangeArrowheads="1"/>
          </p:cNvSpPr>
          <p:nvPr/>
        </p:nvSpPr>
        <p:spPr bwMode="auto">
          <a:xfrm>
            <a:off x="4267200" y="4572000"/>
            <a:ext cx="304800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pic>
        <p:nvPicPr>
          <p:cNvPr id="2068" name="Picture 5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962775" y="4191000"/>
            <a:ext cx="2181225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9" name="Picture 5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2213" y="4109168"/>
            <a:ext cx="2200275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0" name="Picture 58" descr="WhitecornerFlower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8913" y="48493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1" name="Picture 59" descr="three-violet-flowers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590800" y="5943600"/>
            <a:ext cx="4876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72" name="Rectangle 201"/>
          <p:cNvSpPr>
            <a:spLocks noChangeArrowheads="1"/>
          </p:cNvSpPr>
          <p:nvPr/>
        </p:nvSpPr>
        <p:spPr bwMode="auto">
          <a:xfrm>
            <a:off x="1410513" y="3391331"/>
            <a:ext cx="6553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MÔN : TIN </a:t>
            </a:r>
            <a:r>
              <a:rPr lang="en-US" alt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HỌC LỚP 3</a:t>
            </a:r>
            <a:endParaRPr lang="en-US" altLang="en-US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73" name="Picture 215" descr="WhitecornerFlower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848600" y="76200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74" name="TextBox 1"/>
          <p:cNvSpPr txBox="1">
            <a:spLocks noChangeArrowheads="1"/>
          </p:cNvSpPr>
          <p:nvPr/>
        </p:nvSpPr>
        <p:spPr bwMode="auto">
          <a:xfrm>
            <a:off x="1275051" y="1073101"/>
            <a:ext cx="7467599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en-US" sz="4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CHÀO MỪNG CÁC EM HỌC SINH ĐẾN VỚI TIẾT HỌC</a:t>
            </a:r>
            <a:endParaRPr lang="en-US" altLang="en-US" sz="4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53066">
            <a:off x="294859" y="1952051"/>
            <a:ext cx="1766438" cy="2351399"/>
          </a:xfrm>
          <a:prstGeom prst="rect">
            <a:avLst/>
          </a:prstGeom>
        </p:spPr>
      </p:pic>
      <p:pic>
        <p:nvPicPr>
          <p:cNvPr id="3" name="V.A – Thiếu Nhi Thế Giới Liên Hoan Bea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7239000" y="355355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49799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35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35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35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35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35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35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35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35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35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35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35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35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3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3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3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3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35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35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3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3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3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3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3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3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35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35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3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3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35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35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3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3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35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35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3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3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35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35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3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3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35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35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3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3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35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35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3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63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35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635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63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63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635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635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63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63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0"/>
                            </p:stCondLst>
                            <p:childTnLst>
                              <p:par>
                                <p:cTn id="9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4" dur="20120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052" name="Group 20"/>
          <p:cNvGrpSpPr>
            <a:grpSpLocks/>
          </p:cNvGrpSpPr>
          <p:nvPr/>
        </p:nvGrpSpPr>
        <p:grpSpPr bwMode="auto">
          <a:xfrm>
            <a:off x="-200744" y="2133600"/>
            <a:ext cx="3048000" cy="2971800"/>
            <a:chOff x="336" y="1536"/>
            <a:chExt cx="1968" cy="1968"/>
          </a:xfrm>
        </p:grpSpPr>
        <p:grpSp>
          <p:nvGrpSpPr>
            <p:cNvPr id="5135" name="Group 4"/>
            <p:cNvGrpSpPr>
              <a:grpSpLocks/>
            </p:cNvGrpSpPr>
            <p:nvPr/>
          </p:nvGrpSpPr>
          <p:grpSpPr bwMode="auto">
            <a:xfrm>
              <a:off x="336" y="1536"/>
              <a:ext cx="1968" cy="1968"/>
              <a:chOff x="384" y="1776"/>
              <a:chExt cx="1488" cy="1488"/>
            </a:xfrm>
          </p:grpSpPr>
          <p:sp>
            <p:nvSpPr>
              <p:cNvPr id="41989" name="Oval 5"/>
              <p:cNvSpPr>
                <a:spLocks noChangeArrowheads="1"/>
              </p:cNvSpPr>
              <p:nvPr/>
            </p:nvSpPr>
            <p:spPr bwMode="gray">
              <a:xfrm>
                <a:off x="384" y="1776"/>
                <a:ext cx="1488" cy="1488"/>
              </a:xfrm>
              <a:prstGeom prst="ellipse">
                <a:avLst/>
              </a:prstGeom>
              <a:gradFill rotWithShape="1">
                <a:gsLst>
                  <a:gs pos="0">
                    <a:schemeClr val="bg1">
                      <a:gamma/>
                      <a:tint val="10196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tint val="10196"/>
                      <a:invGamma/>
                    </a:schemeClr>
                  </a:gs>
                </a:gsLst>
                <a:lin ang="5400000" scaled="1"/>
              </a:gradFill>
              <a:ln w="12700">
                <a:solidFill>
                  <a:schemeClr val="bg1"/>
                </a:solidFill>
                <a:round/>
                <a:headEnd/>
                <a:tailEnd/>
              </a:ln>
              <a:effectLst>
                <a:outerShdw dist="50800" dir="54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vi-VN">
                  <a:cs typeface="+mn-cs"/>
                </a:endParaRPr>
              </a:p>
            </p:txBody>
          </p:sp>
          <p:sp>
            <p:nvSpPr>
              <p:cNvPr id="41990" name="Oval 6"/>
              <p:cNvSpPr>
                <a:spLocks noChangeArrowheads="1"/>
              </p:cNvSpPr>
              <p:nvPr/>
            </p:nvSpPr>
            <p:spPr bwMode="gray">
              <a:xfrm>
                <a:off x="407" y="1799"/>
                <a:ext cx="1434" cy="1434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tint val="34902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tint val="34902"/>
                      <a:invGamma/>
                    </a:schemeClr>
                  </a:gs>
                </a:gsLst>
                <a:lin ang="5400000" scaled="1"/>
              </a:gradFill>
              <a:ln w="19050">
                <a:solidFill>
                  <a:schemeClr val="bg1">
                    <a:alpha val="20000"/>
                  </a:schemeClr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vi-VN">
                  <a:cs typeface="+mn-cs"/>
                </a:endParaRPr>
              </a:p>
            </p:txBody>
          </p:sp>
        </p:grpSp>
        <p:pic>
          <p:nvPicPr>
            <p:cNvPr id="5136" name="Picture 2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1776"/>
              <a:ext cx="912" cy="7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37" name="TextBox 32"/>
            <p:cNvSpPr txBox="1">
              <a:spLocks noChangeArrowheads="1"/>
            </p:cNvSpPr>
            <p:nvPr/>
          </p:nvSpPr>
          <p:spPr bwMode="auto">
            <a:xfrm>
              <a:off x="672" y="2399"/>
              <a:ext cx="1632" cy="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3600" b="1">
                  <a:solidFill>
                    <a:schemeClr val="bg1"/>
                  </a:solidFill>
                </a:rPr>
                <a:t>Mục tiêu</a:t>
              </a:r>
            </a:p>
          </p:txBody>
        </p:sp>
      </p:grpSp>
      <p:grpSp>
        <p:nvGrpSpPr>
          <p:cNvPr id="42001" name="Group 17"/>
          <p:cNvGrpSpPr>
            <a:grpSpLocks/>
          </p:cNvGrpSpPr>
          <p:nvPr/>
        </p:nvGrpSpPr>
        <p:grpSpPr bwMode="auto">
          <a:xfrm>
            <a:off x="2618656" y="2819400"/>
            <a:ext cx="457200" cy="457200"/>
            <a:chOff x="384" y="1776"/>
            <a:chExt cx="1488" cy="1488"/>
          </a:xfrm>
        </p:grpSpPr>
        <p:sp>
          <p:nvSpPr>
            <p:cNvPr id="42002" name="Oval 18"/>
            <p:cNvSpPr>
              <a:spLocks noChangeArrowheads="1"/>
            </p:cNvSpPr>
            <p:nvPr/>
          </p:nvSpPr>
          <p:spPr bwMode="gray">
            <a:xfrm>
              <a:off x="384" y="1776"/>
              <a:ext cx="1488" cy="1488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tint val="10196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tint val="10196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accent2"/>
              </a:solidFill>
              <a:round/>
              <a:headEnd/>
              <a:tailEnd/>
            </a:ln>
            <a:effectLst>
              <a:outerShdw dist="50800" dir="54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vi-VN">
                <a:cs typeface="+mn-cs"/>
              </a:endParaRPr>
            </a:p>
          </p:txBody>
        </p:sp>
        <p:sp>
          <p:nvSpPr>
            <p:cNvPr id="42003" name="Oval 19"/>
            <p:cNvSpPr>
              <a:spLocks noChangeArrowheads="1"/>
            </p:cNvSpPr>
            <p:nvPr/>
          </p:nvSpPr>
          <p:spPr bwMode="gray">
            <a:xfrm>
              <a:off x="405" y="1797"/>
              <a:ext cx="1436" cy="1436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tint val="34902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tint val="34902"/>
                    <a:invGamma/>
                  </a:schemeClr>
                </a:gs>
              </a:gsLst>
              <a:lin ang="5400000" scaled="1"/>
            </a:gradFill>
            <a:ln w="19050">
              <a:solidFill>
                <a:schemeClr val="accent2">
                  <a:alpha val="20000"/>
                </a:schemeClr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eaLnBrk="1" hangingPunct="1">
                <a:defRPr/>
              </a:pPr>
              <a:endParaRPr lang="vi-VN">
                <a:cs typeface="+mn-cs"/>
              </a:endParaRPr>
            </a:p>
          </p:txBody>
        </p:sp>
      </p:grpSp>
      <p:grpSp>
        <p:nvGrpSpPr>
          <p:cNvPr id="42010" name="Group 26"/>
          <p:cNvGrpSpPr>
            <a:grpSpLocks/>
          </p:cNvGrpSpPr>
          <p:nvPr/>
        </p:nvGrpSpPr>
        <p:grpSpPr bwMode="auto">
          <a:xfrm>
            <a:off x="2618656" y="3352800"/>
            <a:ext cx="457200" cy="457200"/>
            <a:chOff x="384" y="1776"/>
            <a:chExt cx="1488" cy="1488"/>
          </a:xfrm>
        </p:grpSpPr>
        <p:sp>
          <p:nvSpPr>
            <p:cNvPr id="42011" name="Oval 27"/>
            <p:cNvSpPr>
              <a:spLocks noChangeArrowheads="1"/>
            </p:cNvSpPr>
            <p:nvPr/>
          </p:nvSpPr>
          <p:spPr bwMode="gray">
            <a:xfrm>
              <a:off x="384" y="1776"/>
              <a:ext cx="1488" cy="1488"/>
            </a:xfrm>
            <a:prstGeom prst="ellipse">
              <a:avLst/>
            </a:prstGeom>
            <a:gradFill rotWithShape="1">
              <a:gsLst>
                <a:gs pos="0">
                  <a:srgbClr val="D04896">
                    <a:gamma/>
                    <a:tint val="10196"/>
                    <a:invGamma/>
                  </a:srgbClr>
                </a:gs>
                <a:gs pos="50000">
                  <a:srgbClr val="D04896"/>
                </a:gs>
                <a:gs pos="100000">
                  <a:srgbClr val="D04896">
                    <a:gamma/>
                    <a:tint val="10196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D04896"/>
              </a:solidFill>
              <a:round/>
              <a:headEnd/>
              <a:tailEnd/>
            </a:ln>
            <a:effectLst>
              <a:outerShdw dist="50800" dir="54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vi-VN">
                <a:cs typeface="+mn-cs"/>
              </a:endParaRPr>
            </a:p>
          </p:txBody>
        </p:sp>
        <p:sp>
          <p:nvSpPr>
            <p:cNvPr id="5132" name="Oval 28"/>
            <p:cNvSpPr>
              <a:spLocks noChangeArrowheads="1"/>
            </p:cNvSpPr>
            <p:nvPr/>
          </p:nvSpPr>
          <p:spPr bwMode="gray">
            <a:xfrm>
              <a:off x="407" y="1799"/>
              <a:ext cx="1434" cy="1434"/>
            </a:xfrm>
            <a:prstGeom prst="ellipse">
              <a:avLst/>
            </a:prstGeom>
            <a:gradFill rotWithShape="1">
              <a:gsLst>
                <a:gs pos="0">
                  <a:srgbClr val="EFBFDA"/>
                </a:gs>
                <a:gs pos="50000">
                  <a:srgbClr val="D04896"/>
                </a:gs>
                <a:gs pos="100000">
                  <a:srgbClr val="EFBFDA"/>
                </a:gs>
              </a:gsLst>
              <a:lin ang="5400000" scaled="1"/>
            </a:gradFill>
            <a:ln w="19050">
              <a:solidFill>
                <a:srgbClr val="D04896">
                  <a:alpha val="20000"/>
                </a:srgbClr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1800"/>
            </a:p>
          </p:txBody>
        </p:sp>
      </p:grpSp>
      <p:sp>
        <p:nvSpPr>
          <p:cNvPr id="44062" name="Text Box 30"/>
          <p:cNvSpPr txBox="1">
            <a:spLocks noChangeArrowheads="1"/>
          </p:cNvSpPr>
          <p:nvPr/>
        </p:nvSpPr>
        <p:spPr bwMode="auto">
          <a:xfrm>
            <a:off x="3304456" y="2743200"/>
            <a:ext cx="5638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>
                <a:solidFill>
                  <a:srgbClr val="0000FF"/>
                </a:solidFill>
              </a:rPr>
              <a:t>Vẽ được hình từ hình mẫu có sẵn;</a:t>
            </a:r>
          </a:p>
        </p:txBody>
      </p:sp>
      <p:sp>
        <p:nvSpPr>
          <p:cNvPr id="44063" name="Text Box 31"/>
          <p:cNvSpPr txBox="1">
            <a:spLocks noChangeArrowheads="1"/>
          </p:cNvSpPr>
          <p:nvPr/>
        </p:nvSpPr>
        <p:spPr bwMode="auto">
          <a:xfrm>
            <a:off x="3228256" y="3429000"/>
            <a:ext cx="5715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>
                <a:solidFill>
                  <a:srgbClr val="0000FF"/>
                </a:solidFill>
              </a:rPr>
              <a:t>Biết Cách chọn độ dày, màu nét vẽ</a:t>
            </a:r>
          </a:p>
        </p:txBody>
      </p:sp>
      <p:sp>
        <p:nvSpPr>
          <p:cNvPr id="5130" name="Slide Number Placeholder 9"/>
          <p:cNvSpPr txBox="1">
            <a:spLocks noGrp="1"/>
          </p:cNvSpPr>
          <p:nvPr/>
        </p:nvSpPr>
        <p:spPr bwMode="auto">
          <a:xfrm>
            <a:off x="6809656" y="5830888"/>
            <a:ext cx="2133600" cy="18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E0C5815D-638D-4C06-A6AE-5BA10BC7D14C}" type="slidenum">
              <a:rPr lang="en-US" altLang="en-US" sz="1000"/>
              <a:pPr algn="r" eaLnBrk="1" hangingPunct="1"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000"/>
          </a:p>
        </p:txBody>
      </p:sp>
      <p:sp>
        <p:nvSpPr>
          <p:cNvPr id="20" name="Text Box 11">
            <a:extLst>
              <a:ext uri="{FF2B5EF4-FFF2-40B4-BE49-F238E27FC236}">
                <a16:creationId xmlns:a16="http://schemas.microsoft.com/office/drawing/2014/main" xmlns="" id="{B0477B43-AE59-4CAC-B8FD-EDCEA06FBD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7256" y="527655"/>
            <a:ext cx="34144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2800" b="1" u="sng" dirty="0" err="1">
                <a:solidFill>
                  <a:srgbClr val="002060"/>
                </a:solidFill>
                <a:latin typeface="Times New Roman" pitchFamily="18" charset="0"/>
              </a:rPr>
              <a:t>Môn</a:t>
            </a:r>
            <a:r>
              <a:rPr lang="en-US" sz="2800" b="1" u="sng" dirty="0">
                <a:solidFill>
                  <a:srgbClr val="002060"/>
                </a:solidFill>
                <a:latin typeface="Times New Roman" pitchFamily="18" charset="0"/>
              </a:rPr>
              <a:t>: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 Tin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</a:rPr>
              <a:t>học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21" name="Text Box 11">
            <a:extLst>
              <a:ext uri="{FF2B5EF4-FFF2-40B4-BE49-F238E27FC236}">
                <a16:creationId xmlns:a16="http://schemas.microsoft.com/office/drawing/2014/main" xmlns="" id="{0386854F-D27D-4679-A7D4-31342BAA59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055309"/>
            <a:ext cx="920714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28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 2: 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VẼ HÌNH TỪ HÌNH MẪU CÓ SẴN. CHỌN ĐỘ DÀY, MÀU NÉT VẼ(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1,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2)</a:t>
            </a:r>
            <a:endParaRPr lang="en-US" sz="28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 Box 10">
            <a:extLst>
              <a:ext uri="{FF2B5EF4-FFF2-40B4-BE49-F238E27FC236}">
                <a16:creationId xmlns:a16="http://schemas.microsoft.com/office/drawing/2014/main" xmlns="" id="{81759B0C-4703-4478-847A-CE706C458D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3434" y="1"/>
            <a:ext cx="770342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12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11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2019</a:t>
            </a:r>
          </a:p>
        </p:txBody>
      </p:sp>
    </p:spTree>
    <p:extLst>
      <p:ext uri="{BB962C8B-B14F-4D97-AF65-F5344CB8AC3E}">
        <p14:creationId xmlns:p14="http://schemas.microsoft.com/office/powerpoint/2010/main" val="3903191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4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44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42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42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44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62" grpId="0"/>
      <p:bldP spid="4406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7292"/>
            <a:ext cx="8915400" cy="4381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Slide Number Placeholder 9"/>
          <p:cNvSpPr txBox="1">
            <a:spLocks noGrp="1"/>
          </p:cNvSpPr>
          <p:nvPr/>
        </p:nvSpPr>
        <p:spPr bwMode="auto">
          <a:xfrm>
            <a:off x="7010400" y="6669088"/>
            <a:ext cx="2133600" cy="18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B0E2307F-6CFA-4EF6-AB25-4CD1E739B9E5}" type="slidenum">
              <a:rPr lang="en-US" altLang="en-US" sz="1000"/>
              <a:pPr algn="r" eaLnBrk="1" hangingPunct="1"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000"/>
          </a:p>
        </p:txBody>
      </p:sp>
      <p:sp>
        <p:nvSpPr>
          <p:cNvPr id="7" name="Text Box 11">
            <a:extLst>
              <a:ext uri="{FF2B5EF4-FFF2-40B4-BE49-F238E27FC236}">
                <a16:creationId xmlns:a16="http://schemas.microsoft.com/office/drawing/2014/main" xmlns="" id="{B0477B43-AE59-4CAC-B8FD-EDCEA06FBD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7256" y="527655"/>
            <a:ext cx="34144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2800" b="1" u="sng" dirty="0" err="1">
                <a:solidFill>
                  <a:srgbClr val="002060"/>
                </a:solidFill>
                <a:latin typeface="Times New Roman" pitchFamily="18" charset="0"/>
              </a:rPr>
              <a:t>Môn</a:t>
            </a:r>
            <a:r>
              <a:rPr lang="en-US" sz="2800" b="1" u="sng" dirty="0">
                <a:solidFill>
                  <a:srgbClr val="002060"/>
                </a:solidFill>
                <a:latin typeface="Times New Roman" pitchFamily="18" charset="0"/>
              </a:rPr>
              <a:t>: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 Tin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</a:rPr>
              <a:t>học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8" name="Text Box 11">
            <a:extLst>
              <a:ext uri="{FF2B5EF4-FFF2-40B4-BE49-F238E27FC236}">
                <a16:creationId xmlns:a16="http://schemas.microsoft.com/office/drawing/2014/main" xmlns="" id="{0386854F-D27D-4679-A7D4-31342BAA59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055309"/>
            <a:ext cx="920714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28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 2: 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VẼ HÌNH TỪ HÌNH MẪU CÓ SẴN. CHỌN ĐỘ DÀY, MÀU NÉT VẼ(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1,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2)</a:t>
            </a:r>
            <a:endParaRPr lang="en-US" sz="28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10">
            <a:extLst>
              <a:ext uri="{FF2B5EF4-FFF2-40B4-BE49-F238E27FC236}">
                <a16:creationId xmlns:a16="http://schemas.microsoft.com/office/drawing/2014/main" xmlns="" id="{81759B0C-4703-4478-847A-CE706C458D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3434" y="1"/>
            <a:ext cx="770342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12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11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2019</a:t>
            </a:r>
          </a:p>
        </p:txBody>
      </p:sp>
    </p:spTree>
    <p:extLst>
      <p:ext uri="{BB962C8B-B14F-4D97-AF65-F5344CB8AC3E}">
        <p14:creationId xmlns:p14="http://schemas.microsoft.com/office/powerpoint/2010/main" val="603488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1"/>
          <p:cNvSpPr txBox="1">
            <a:spLocks noChangeArrowheads="1"/>
          </p:cNvSpPr>
          <p:nvPr/>
        </p:nvSpPr>
        <p:spPr bwMode="auto">
          <a:xfrm>
            <a:off x="0" y="2514600"/>
            <a:ext cx="868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HOẠT ĐỘNG CƠ BẢN</a:t>
            </a:r>
          </a:p>
        </p:txBody>
      </p:sp>
      <p:sp>
        <p:nvSpPr>
          <p:cNvPr id="7173" name="TextBox 1"/>
          <p:cNvSpPr txBox="1">
            <a:spLocks noChangeArrowheads="1"/>
          </p:cNvSpPr>
          <p:nvPr/>
        </p:nvSpPr>
        <p:spPr bwMode="auto">
          <a:xfrm>
            <a:off x="0" y="2971800"/>
            <a:ext cx="8686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i="1" u="sng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Chọn độ dày nét vẽ:</a:t>
            </a:r>
          </a:p>
        </p:txBody>
      </p:sp>
      <p:pic>
        <p:nvPicPr>
          <p:cNvPr id="21506" name="Picture 2" descr="Hình ảnh liên qu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686175"/>
            <a:ext cx="4762500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0" name="AutoShape 12"/>
          <p:cNvSpPr>
            <a:spLocks noChangeArrowheads="1"/>
          </p:cNvSpPr>
          <p:nvPr/>
        </p:nvSpPr>
        <p:spPr bwMode="auto">
          <a:xfrm>
            <a:off x="5715000" y="3581400"/>
            <a:ext cx="3200400" cy="2743200"/>
          </a:xfrm>
          <a:prstGeom prst="cloudCallout">
            <a:avLst>
              <a:gd name="adj1" fmla="val -81847"/>
              <a:gd name="adj2" fmla="val 5127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400">
                <a:solidFill>
                  <a:schemeClr val="tx2"/>
                </a:solidFill>
              </a:rPr>
              <a:t>Thảo luận nhóm đôi</a:t>
            </a:r>
            <a:br>
              <a:rPr lang="en-US" altLang="en-US" sz="2400">
                <a:solidFill>
                  <a:schemeClr val="tx2"/>
                </a:solidFill>
              </a:rPr>
            </a:br>
            <a:r>
              <a:rPr lang="en-US" altLang="en-US" sz="2400">
                <a:solidFill>
                  <a:schemeClr val="tx2"/>
                </a:solidFill>
              </a:rPr>
              <a:t>Tìm hiểu các bước chọn độ dày nét vẽ</a:t>
            </a:r>
          </a:p>
        </p:txBody>
      </p:sp>
      <p:sp>
        <p:nvSpPr>
          <p:cNvPr id="7177" name="Slide Number Placeholder 9"/>
          <p:cNvSpPr txBox="1">
            <a:spLocks noGrp="1"/>
          </p:cNvSpPr>
          <p:nvPr/>
        </p:nvSpPr>
        <p:spPr bwMode="auto">
          <a:xfrm>
            <a:off x="7010400" y="6669088"/>
            <a:ext cx="2133600" cy="18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A9DA5F3B-93F8-4822-A506-A7A0FD177F3A}" type="slidenum">
              <a:rPr lang="en-US" altLang="en-US" sz="1000"/>
              <a:pPr algn="r" eaLnBrk="1" hangingPunct="1"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000"/>
          </a:p>
        </p:txBody>
      </p:sp>
      <p:sp>
        <p:nvSpPr>
          <p:cNvPr id="10" name="Text Box 11">
            <a:extLst>
              <a:ext uri="{FF2B5EF4-FFF2-40B4-BE49-F238E27FC236}">
                <a16:creationId xmlns:a16="http://schemas.microsoft.com/office/drawing/2014/main" xmlns="" id="{B0477B43-AE59-4CAC-B8FD-EDCEA06FBD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7256" y="527655"/>
            <a:ext cx="34144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2800" b="1" u="sng" dirty="0" err="1">
                <a:solidFill>
                  <a:srgbClr val="002060"/>
                </a:solidFill>
                <a:latin typeface="Times New Roman" pitchFamily="18" charset="0"/>
              </a:rPr>
              <a:t>Môn</a:t>
            </a:r>
            <a:r>
              <a:rPr lang="en-US" sz="2800" b="1" u="sng" dirty="0">
                <a:solidFill>
                  <a:srgbClr val="002060"/>
                </a:solidFill>
                <a:latin typeface="Times New Roman" pitchFamily="18" charset="0"/>
              </a:rPr>
              <a:t>: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 Tin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</a:rPr>
              <a:t>học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11" name="Text Box 11">
            <a:extLst>
              <a:ext uri="{FF2B5EF4-FFF2-40B4-BE49-F238E27FC236}">
                <a16:creationId xmlns:a16="http://schemas.microsoft.com/office/drawing/2014/main" xmlns="" id="{0386854F-D27D-4679-A7D4-31342BAA59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055309"/>
            <a:ext cx="920714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28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 2: 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VẼ HÌNH TỪ HÌNH MẪU CÓ SẴN. CHỌN ĐỘ DÀY, MÀU NÉT VẼ(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1,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2)</a:t>
            </a:r>
            <a:endParaRPr lang="en-US" sz="28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 Box 10">
            <a:extLst>
              <a:ext uri="{FF2B5EF4-FFF2-40B4-BE49-F238E27FC236}">
                <a16:creationId xmlns:a16="http://schemas.microsoft.com/office/drawing/2014/main" xmlns="" id="{81759B0C-4703-4478-847A-CE706C458D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3434" y="1"/>
            <a:ext cx="770342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12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11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2019</a:t>
            </a:r>
          </a:p>
        </p:txBody>
      </p:sp>
    </p:spTree>
    <p:extLst>
      <p:ext uri="{BB962C8B-B14F-4D97-AF65-F5344CB8AC3E}">
        <p14:creationId xmlns:p14="http://schemas.microsoft.com/office/powerpoint/2010/main" val="368134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1"/>
          <p:cNvSpPr txBox="1">
            <a:spLocks noChangeArrowheads="1"/>
          </p:cNvSpPr>
          <p:nvPr/>
        </p:nvSpPr>
        <p:spPr bwMode="auto">
          <a:xfrm>
            <a:off x="0" y="3276600"/>
            <a:ext cx="9144000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en-US" altLang="en-US" b="1" i="1" u="sng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 độ dày nét vẽ: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Em thực hiện thao tác chọn độ dày nét vẽ theo hướng dẫn.</a:t>
            </a:r>
          </a:p>
        </p:txBody>
      </p:sp>
      <p:pic>
        <p:nvPicPr>
          <p:cNvPr id="8197" name="Picture 5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6096000"/>
            <a:ext cx="609600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TextBox 1"/>
          <p:cNvSpPr txBox="1">
            <a:spLocks noChangeArrowheads="1"/>
          </p:cNvSpPr>
          <p:nvPr/>
        </p:nvSpPr>
        <p:spPr bwMode="auto">
          <a:xfrm>
            <a:off x="0" y="2667000"/>
            <a:ext cx="8686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HOẠT ĐỘNG CƠ BẢN</a:t>
            </a:r>
          </a:p>
        </p:txBody>
      </p:sp>
      <p:pic>
        <p:nvPicPr>
          <p:cNvPr id="2050" name="Picture 2" descr="C:\Program Files\Microsoft Office\MEDIA\CAGCAT10\j0301252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575175"/>
            <a:ext cx="2668588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1" name="Slide Number Placeholder 9"/>
          <p:cNvSpPr txBox="1">
            <a:spLocks noGrp="1"/>
          </p:cNvSpPr>
          <p:nvPr/>
        </p:nvSpPr>
        <p:spPr bwMode="auto">
          <a:xfrm>
            <a:off x="7010400" y="6669088"/>
            <a:ext cx="2133600" cy="18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48EE5385-67A5-433E-A29A-53E310B8860E}" type="slidenum">
              <a:rPr lang="en-US" altLang="en-US" sz="1000"/>
              <a:pPr algn="r" eaLnBrk="1" hangingPunct="1"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000"/>
          </a:p>
        </p:txBody>
      </p:sp>
      <p:sp>
        <p:nvSpPr>
          <p:cNvPr id="10" name="Text Box 11">
            <a:extLst>
              <a:ext uri="{FF2B5EF4-FFF2-40B4-BE49-F238E27FC236}">
                <a16:creationId xmlns:a16="http://schemas.microsoft.com/office/drawing/2014/main" xmlns="" id="{B0477B43-AE59-4CAC-B8FD-EDCEA06FBD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7256" y="527655"/>
            <a:ext cx="34144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2800" b="1" u="sng" dirty="0" err="1">
                <a:solidFill>
                  <a:srgbClr val="002060"/>
                </a:solidFill>
                <a:latin typeface="Times New Roman" pitchFamily="18" charset="0"/>
              </a:rPr>
              <a:t>Môn</a:t>
            </a:r>
            <a:r>
              <a:rPr lang="en-US" sz="2800" b="1" u="sng" dirty="0">
                <a:solidFill>
                  <a:srgbClr val="002060"/>
                </a:solidFill>
                <a:latin typeface="Times New Roman" pitchFamily="18" charset="0"/>
              </a:rPr>
              <a:t>: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 Tin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</a:rPr>
              <a:t>học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11" name="Text Box 11">
            <a:extLst>
              <a:ext uri="{FF2B5EF4-FFF2-40B4-BE49-F238E27FC236}">
                <a16:creationId xmlns:a16="http://schemas.microsoft.com/office/drawing/2014/main" xmlns="" id="{0386854F-D27D-4679-A7D4-31342BAA59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055309"/>
            <a:ext cx="920714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28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 2: 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VẼ HÌNH TỪ HÌNH MẪU CÓ SẴN. CHỌN ĐỘ DÀY, MÀU NÉT VẼ(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1,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2)</a:t>
            </a:r>
            <a:endParaRPr lang="en-US" sz="28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 Box 10">
            <a:extLst>
              <a:ext uri="{FF2B5EF4-FFF2-40B4-BE49-F238E27FC236}">
                <a16:creationId xmlns:a16="http://schemas.microsoft.com/office/drawing/2014/main" xmlns="" id="{81759B0C-4703-4478-847A-CE706C458D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3434" y="1"/>
            <a:ext cx="770342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12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11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2019</a:t>
            </a:r>
          </a:p>
        </p:txBody>
      </p:sp>
    </p:spTree>
    <p:extLst>
      <p:ext uri="{BB962C8B-B14F-4D97-AF65-F5344CB8AC3E}">
        <p14:creationId xmlns:p14="http://schemas.microsoft.com/office/powerpoint/2010/main" val="2494812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1"/>
          <p:cNvSpPr txBox="1">
            <a:spLocks noChangeArrowheads="1"/>
          </p:cNvSpPr>
          <p:nvPr/>
        </p:nvSpPr>
        <p:spPr bwMode="auto">
          <a:xfrm>
            <a:off x="-38100" y="2499920"/>
            <a:ext cx="8686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en-US" altLang="en-US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dày</a:t>
            </a:r>
            <a:r>
              <a:rPr lang="en-US" altLang="en-US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altLang="en-US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57" name="TextBox 8"/>
          <p:cNvSpPr txBox="1">
            <a:spLocks noChangeArrowheads="1"/>
          </p:cNvSpPr>
          <p:nvPr/>
        </p:nvSpPr>
        <p:spPr bwMode="auto">
          <a:xfrm>
            <a:off x="-214312" y="5273675"/>
            <a:ext cx="8763000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nút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chéo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tùy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nút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-38100" y="3778251"/>
            <a:ext cx="8686800" cy="579438"/>
            <a:chOff x="288" y="576"/>
            <a:chExt cx="5472" cy="365"/>
          </a:xfrm>
        </p:grpSpPr>
        <p:sp>
          <p:nvSpPr>
            <p:cNvPr id="9226" name="TextBox 2"/>
            <p:cNvSpPr txBox="1">
              <a:spLocks noChangeArrowheads="1"/>
            </p:cNvSpPr>
            <p:nvPr/>
          </p:nvSpPr>
          <p:spPr bwMode="auto">
            <a:xfrm>
              <a:off x="288" y="576"/>
              <a:ext cx="5472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514350" indent="-5143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b="1" i="1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</a:t>
              </a:r>
              <a:r>
                <a:rPr lang="en-US" altLang="en-US" b="1" i="1" dirty="0" err="1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Bước</a:t>
              </a:r>
              <a:r>
                <a:rPr lang="en-US" altLang="en-US" b="1" i="1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1: </a:t>
              </a:r>
              <a:r>
                <a:rPr lang="en-US" altLang="en-US" dirty="0" err="1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Chọn</a:t>
              </a:r>
              <a:r>
                <a:rPr lang="en-US" altLang="en-US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dirty="0" err="1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altLang="en-US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</a:t>
              </a:r>
              <a:r>
                <a:rPr lang="en-US" altLang="en-US" dirty="0" err="1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altLang="en-US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dirty="0" err="1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altLang="en-US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dirty="0" err="1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altLang="en-US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dirty="0" err="1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altLang="en-US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dirty="0" err="1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mẫu</a:t>
              </a:r>
              <a:endParaRPr lang="en-US" alt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9227" name="Picture 3" descr="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544" y="624"/>
              <a:ext cx="48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0" y="4357689"/>
            <a:ext cx="8610600" cy="1066800"/>
            <a:chOff x="0" y="1056"/>
            <a:chExt cx="5424" cy="672"/>
          </a:xfrm>
        </p:grpSpPr>
        <p:sp>
          <p:nvSpPr>
            <p:cNvPr id="9224" name="TextBox 2"/>
            <p:cNvSpPr txBox="1">
              <a:spLocks noChangeArrowheads="1"/>
            </p:cNvSpPr>
            <p:nvPr/>
          </p:nvSpPr>
          <p:spPr bwMode="auto">
            <a:xfrm>
              <a:off x="0" y="1056"/>
              <a:ext cx="5424" cy="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514350" indent="-5143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</a:t>
              </a:r>
              <a:r>
                <a:rPr lang="en-US" altLang="en-US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Bước</a:t>
              </a:r>
              <a:r>
                <a:rPr lang="en-US" altLang="en-US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2:</a:t>
              </a:r>
              <a:r>
                <a:rPr lang="en-US" alt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Nháy</a:t>
              </a:r>
              <a:r>
                <a:rPr lang="en-US" alt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chọn</a:t>
              </a:r>
              <a:r>
                <a:rPr lang="en-US" alt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</a:t>
              </a:r>
              <a:r>
                <a:rPr lang="en-US" altLang="en-US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rồi</a:t>
              </a:r>
              <a:r>
                <a:rPr lang="en-US" alt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chọn</a:t>
              </a:r>
              <a:r>
                <a:rPr lang="en-US" alt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kích</a:t>
              </a:r>
              <a:r>
                <a:rPr lang="en-US" alt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thước</a:t>
              </a:r>
              <a:r>
                <a:rPr lang="en-US" alt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cho</a:t>
              </a:r>
              <a:r>
                <a:rPr lang="en-US" alt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nét</a:t>
              </a:r>
              <a:r>
                <a:rPr lang="en-US" alt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vẽ</a:t>
              </a:r>
              <a:r>
                <a:rPr lang="en-US" alt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</a:p>
          </p:txBody>
        </p:sp>
        <p:pic>
          <p:nvPicPr>
            <p:cNvPr id="9225" name="Picture 6" descr="9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9" y="1056"/>
              <a:ext cx="428" cy="5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222" name="TextBox 1"/>
          <p:cNvSpPr txBox="1">
            <a:spLocks noChangeArrowheads="1"/>
          </p:cNvSpPr>
          <p:nvPr/>
        </p:nvSpPr>
        <p:spPr bwMode="auto">
          <a:xfrm>
            <a:off x="-76200" y="3008315"/>
            <a:ext cx="8686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dày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9223" name="Slide Number Placeholder 9"/>
          <p:cNvSpPr txBox="1">
            <a:spLocks noGrp="1"/>
          </p:cNvSpPr>
          <p:nvPr/>
        </p:nvSpPr>
        <p:spPr bwMode="auto">
          <a:xfrm>
            <a:off x="7010400" y="6669088"/>
            <a:ext cx="2133600" cy="18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B51D6C45-5461-4B6F-B55E-41CECB3BF943}" type="slidenum">
              <a:rPr lang="en-US" altLang="en-US" sz="1000"/>
              <a:pPr algn="r" eaLnBrk="1" hangingPunct="1"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000"/>
          </a:p>
        </p:txBody>
      </p:sp>
      <p:sp>
        <p:nvSpPr>
          <p:cNvPr id="12" name="Text Box 11">
            <a:extLst>
              <a:ext uri="{FF2B5EF4-FFF2-40B4-BE49-F238E27FC236}">
                <a16:creationId xmlns:a16="http://schemas.microsoft.com/office/drawing/2014/main" xmlns="" id="{B0477B43-AE59-4CAC-B8FD-EDCEA06FBD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7256" y="527655"/>
            <a:ext cx="34144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2800" b="1" u="sng" dirty="0" err="1">
                <a:solidFill>
                  <a:srgbClr val="002060"/>
                </a:solidFill>
                <a:latin typeface="Times New Roman" pitchFamily="18" charset="0"/>
              </a:rPr>
              <a:t>Môn</a:t>
            </a:r>
            <a:r>
              <a:rPr lang="en-US" sz="2800" b="1" u="sng" dirty="0">
                <a:solidFill>
                  <a:srgbClr val="002060"/>
                </a:solidFill>
                <a:latin typeface="Times New Roman" pitchFamily="18" charset="0"/>
              </a:rPr>
              <a:t>: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 Tin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</a:rPr>
              <a:t>học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13" name="Text Box 11">
            <a:extLst>
              <a:ext uri="{FF2B5EF4-FFF2-40B4-BE49-F238E27FC236}">
                <a16:creationId xmlns:a16="http://schemas.microsoft.com/office/drawing/2014/main" xmlns="" id="{0386854F-D27D-4679-A7D4-31342BAA59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055309"/>
            <a:ext cx="920714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28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 2: 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VẼ HÌNH TỪ HÌNH MẪU CÓ SẴN. CHỌN ĐỘ DÀY, MÀU NÉT VẼ(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1,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2)</a:t>
            </a:r>
            <a:endParaRPr lang="en-US" sz="28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 Box 10">
            <a:extLst>
              <a:ext uri="{FF2B5EF4-FFF2-40B4-BE49-F238E27FC236}">
                <a16:creationId xmlns:a16="http://schemas.microsoft.com/office/drawing/2014/main" xmlns="" id="{81759B0C-4703-4478-847A-CE706C458D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5280" y="13306"/>
            <a:ext cx="770342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12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11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2019</a:t>
            </a:r>
          </a:p>
        </p:txBody>
      </p:sp>
      <p:sp>
        <p:nvSpPr>
          <p:cNvPr id="15" name="TextBox 1"/>
          <p:cNvSpPr txBox="1">
            <a:spLocks noChangeArrowheads="1"/>
          </p:cNvSpPr>
          <p:nvPr/>
        </p:nvSpPr>
        <p:spPr bwMode="auto">
          <a:xfrm>
            <a:off x="0" y="2016671"/>
            <a:ext cx="8686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en-US" b="1" u="sng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HOẠT ĐỘNG CƠ BẢN</a:t>
            </a:r>
            <a:endParaRPr lang="en-US" altLang="en-US" b="1" u="sng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2730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0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1"/>
          <p:cNvSpPr txBox="1">
            <a:spLocks noChangeArrowheads="1"/>
          </p:cNvSpPr>
          <p:nvPr/>
        </p:nvSpPr>
        <p:spPr bwMode="auto">
          <a:xfrm>
            <a:off x="0" y="2338208"/>
            <a:ext cx="8686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HOẠT ĐỘNG CƠ BẢN</a:t>
            </a:r>
          </a:p>
        </p:txBody>
      </p:sp>
      <p:pic>
        <p:nvPicPr>
          <p:cNvPr id="21506" name="Picture 2" descr="Hình ảnh liên qu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686175"/>
            <a:ext cx="4762500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8" name="AutoShape 8"/>
          <p:cNvSpPr>
            <a:spLocks noChangeArrowheads="1"/>
          </p:cNvSpPr>
          <p:nvPr/>
        </p:nvSpPr>
        <p:spPr bwMode="auto">
          <a:xfrm>
            <a:off x="5715000" y="3581400"/>
            <a:ext cx="3200400" cy="2743200"/>
          </a:xfrm>
          <a:prstGeom prst="cloudCallout">
            <a:avLst>
              <a:gd name="adj1" fmla="val -81847"/>
              <a:gd name="adj2" fmla="val 5127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dirty="0" err="1">
                <a:solidFill>
                  <a:srgbClr val="FF0000"/>
                </a:solidFill>
              </a:rPr>
              <a:t>Thảo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</a:rPr>
              <a:t>luận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</a:rPr>
              <a:t>nhóm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</a:rPr>
              <a:t>đôi</a:t>
            </a:r>
            <a:r>
              <a:rPr lang="en-US" altLang="en-US" sz="2400" dirty="0">
                <a:solidFill>
                  <a:srgbClr val="FF0000"/>
                </a:solidFill>
              </a:rPr>
              <a:t/>
            </a:r>
            <a:br>
              <a:rPr lang="en-US" altLang="en-US" sz="2400" dirty="0">
                <a:solidFill>
                  <a:srgbClr val="FF0000"/>
                </a:solidFill>
              </a:rPr>
            </a:br>
            <a:r>
              <a:rPr lang="en-US" altLang="en-US" sz="2400" dirty="0" err="1">
                <a:solidFill>
                  <a:srgbClr val="FF0000"/>
                </a:solidFill>
              </a:rPr>
              <a:t>Tìm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</a:rPr>
              <a:t>hiểu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</a:rPr>
              <a:t>các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</a:rPr>
              <a:t>bước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</a:rPr>
              <a:t>chọn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</a:rPr>
              <a:t>màu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</a:rPr>
              <a:t>nét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</a:rPr>
              <a:t>vẽ</a:t>
            </a:r>
            <a:endParaRPr lang="en-US" altLang="en-US" sz="2400" dirty="0">
              <a:solidFill>
                <a:srgbClr val="FF0000"/>
              </a:solidFill>
            </a:endParaRPr>
          </a:p>
        </p:txBody>
      </p:sp>
      <p:sp>
        <p:nvSpPr>
          <p:cNvPr id="46089" name="TextBox 1"/>
          <p:cNvSpPr txBox="1">
            <a:spLocks noChangeArrowheads="1"/>
          </p:cNvSpPr>
          <p:nvPr/>
        </p:nvSpPr>
        <p:spPr bwMode="auto">
          <a:xfrm>
            <a:off x="0" y="2971800"/>
            <a:ext cx="8686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i="1" u="sng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Chọn màu nét vẽ:</a:t>
            </a:r>
          </a:p>
        </p:txBody>
      </p:sp>
      <p:sp>
        <p:nvSpPr>
          <p:cNvPr id="10249" name="Slide Number Placeholder 9"/>
          <p:cNvSpPr txBox="1">
            <a:spLocks noGrp="1"/>
          </p:cNvSpPr>
          <p:nvPr/>
        </p:nvSpPr>
        <p:spPr bwMode="auto">
          <a:xfrm>
            <a:off x="7010400" y="6669088"/>
            <a:ext cx="2133600" cy="18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D7222A56-CD12-48C2-B41E-89872DF03B6E}" type="slidenum">
              <a:rPr lang="en-US" altLang="en-US" sz="1000"/>
              <a:pPr algn="r" eaLnBrk="1" hangingPunct="1"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000"/>
          </a:p>
        </p:txBody>
      </p:sp>
      <p:sp>
        <p:nvSpPr>
          <p:cNvPr id="11" name="Text Box 11">
            <a:extLst>
              <a:ext uri="{FF2B5EF4-FFF2-40B4-BE49-F238E27FC236}">
                <a16:creationId xmlns:a16="http://schemas.microsoft.com/office/drawing/2014/main" xmlns="" id="{B0477B43-AE59-4CAC-B8FD-EDCEA06FBD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7256" y="527655"/>
            <a:ext cx="34144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2800" b="1" u="sng" dirty="0" err="1">
                <a:solidFill>
                  <a:srgbClr val="002060"/>
                </a:solidFill>
                <a:latin typeface="Times New Roman" pitchFamily="18" charset="0"/>
              </a:rPr>
              <a:t>Môn</a:t>
            </a:r>
            <a:r>
              <a:rPr lang="en-US" sz="2800" b="1" u="sng" dirty="0">
                <a:solidFill>
                  <a:srgbClr val="002060"/>
                </a:solidFill>
                <a:latin typeface="Times New Roman" pitchFamily="18" charset="0"/>
              </a:rPr>
              <a:t>: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 Tin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</a:rPr>
              <a:t>học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12" name="Text Box 11">
            <a:extLst>
              <a:ext uri="{FF2B5EF4-FFF2-40B4-BE49-F238E27FC236}">
                <a16:creationId xmlns:a16="http://schemas.microsoft.com/office/drawing/2014/main" xmlns="" id="{0386854F-D27D-4679-A7D4-31342BAA59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055309"/>
            <a:ext cx="920714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28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 2: 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VẼ HÌNH TỪ HÌNH MẪU CÓ SẴN. CHỌN ĐỘ DÀY, MÀU NÉT VẼ(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1,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2)</a:t>
            </a:r>
            <a:endParaRPr lang="en-US" sz="28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Box 10">
            <a:extLst>
              <a:ext uri="{FF2B5EF4-FFF2-40B4-BE49-F238E27FC236}">
                <a16:creationId xmlns:a16="http://schemas.microsoft.com/office/drawing/2014/main" xmlns="" id="{81759B0C-4703-4478-847A-CE706C458D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5280" y="13306"/>
            <a:ext cx="770342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12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11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2019</a:t>
            </a:r>
          </a:p>
        </p:txBody>
      </p:sp>
    </p:spTree>
    <p:extLst>
      <p:ext uri="{BB962C8B-B14F-4D97-AF65-F5344CB8AC3E}">
        <p14:creationId xmlns:p14="http://schemas.microsoft.com/office/powerpoint/2010/main" val="1357213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6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46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8" grpId="0" animBg="1"/>
      <p:bldP spid="4608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1"/>
          <p:cNvSpPr txBox="1">
            <a:spLocks noChangeArrowheads="1"/>
          </p:cNvSpPr>
          <p:nvPr/>
        </p:nvSpPr>
        <p:spPr bwMode="auto">
          <a:xfrm>
            <a:off x="0" y="3124200"/>
            <a:ext cx="9144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i="1" u="sng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Chọn màu nét vẽ: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Em thực hiện thao tác chọn màu vẽ theo hướng dẫn.</a:t>
            </a:r>
          </a:p>
        </p:txBody>
      </p:sp>
      <p:pic>
        <p:nvPicPr>
          <p:cNvPr id="11269" name="Picture 5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6096000"/>
            <a:ext cx="609600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TextBox 1"/>
          <p:cNvSpPr txBox="1">
            <a:spLocks noChangeArrowheads="1"/>
          </p:cNvSpPr>
          <p:nvPr/>
        </p:nvSpPr>
        <p:spPr bwMode="auto">
          <a:xfrm>
            <a:off x="0" y="2667000"/>
            <a:ext cx="868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HOẠT ĐỘNG CƠ BẢN</a:t>
            </a:r>
          </a:p>
        </p:txBody>
      </p:sp>
      <p:pic>
        <p:nvPicPr>
          <p:cNvPr id="2050" name="Picture 2" descr="C:\Program Files\Microsoft Office\MEDIA\CAGCAT10\j0301252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575175"/>
            <a:ext cx="2668588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3" name="Slide Number Placeholder 9"/>
          <p:cNvSpPr txBox="1">
            <a:spLocks noGrp="1"/>
          </p:cNvSpPr>
          <p:nvPr/>
        </p:nvSpPr>
        <p:spPr bwMode="auto">
          <a:xfrm>
            <a:off x="7010400" y="6669088"/>
            <a:ext cx="2133600" cy="18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A4F46C1D-FBDB-42DC-B14C-10987AF2EDB2}" type="slidenum">
              <a:rPr lang="en-US" altLang="en-US" sz="1000"/>
              <a:pPr algn="r" eaLnBrk="1" hangingPunct="1"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sz="1000"/>
          </a:p>
        </p:txBody>
      </p:sp>
      <p:sp>
        <p:nvSpPr>
          <p:cNvPr id="10" name="Text Box 11">
            <a:extLst>
              <a:ext uri="{FF2B5EF4-FFF2-40B4-BE49-F238E27FC236}">
                <a16:creationId xmlns:a16="http://schemas.microsoft.com/office/drawing/2014/main" xmlns="" id="{B0477B43-AE59-4CAC-B8FD-EDCEA06FBD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7256" y="527655"/>
            <a:ext cx="34144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2800" b="1" u="sng" dirty="0" err="1">
                <a:solidFill>
                  <a:srgbClr val="002060"/>
                </a:solidFill>
                <a:latin typeface="Times New Roman" pitchFamily="18" charset="0"/>
              </a:rPr>
              <a:t>Môn</a:t>
            </a:r>
            <a:r>
              <a:rPr lang="en-US" sz="2800" b="1" u="sng" dirty="0">
                <a:solidFill>
                  <a:srgbClr val="002060"/>
                </a:solidFill>
                <a:latin typeface="Times New Roman" pitchFamily="18" charset="0"/>
              </a:rPr>
              <a:t>: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 Tin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</a:rPr>
              <a:t>học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11" name="Text Box 11">
            <a:extLst>
              <a:ext uri="{FF2B5EF4-FFF2-40B4-BE49-F238E27FC236}">
                <a16:creationId xmlns:a16="http://schemas.microsoft.com/office/drawing/2014/main" xmlns="" id="{0386854F-D27D-4679-A7D4-31342BAA59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055309"/>
            <a:ext cx="920714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28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 2: 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VẼ HÌNH TỪ HÌNH MẪU CÓ SẴN. CHỌN ĐỘ DÀY, MÀU NÉT VẼ(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1,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2)</a:t>
            </a:r>
            <a:endParaRPr lang="en-US" sz="28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 Box 10">
            <a:extLst>
              <a:ext uri="{FF2B5EF4-FFF2-40B4-BE49-F238E27FC236}">
                <a16:creationId xmlns:a16="http://schemas.microsoft.com/office/drawing/2014/main" xmlns="" id="{81759B0C-4703-4478-847A-CE706C458D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5280" y="13306"/>
            <a:ext cx="770342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12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11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2019</a:t>
            </a:r>
          </a:p>
        </p:txBody>
      </p:sp>
    </p:spTree>
    <p:extLst>
      <p:ext uri="{BB962C8B-B14F-4D97-AF65-F5344CB8AC3E}">
        <p14:creationId xmlns:p14="http://schemas.microsoft.com/office/powerpoint/2010/main" val="2070791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0" y="2667000"/>
            <a:ext cx="9144000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 </a:t>
            </a:r>
            <a:r>
              <a:rPr lang="en-US" altLang="en-US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 vẽ được hình tròn hoặc hình vuông, em chọn công cụ        hoặc        trong số các hình mẫu rồi nhấn phím </a:t>
            </a: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SHIFT</a:t>
            </a:r>
            <a:r>
              <a:rPr lang="en-US" altLang="en-US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trong lúc vẽ.</a:t>
            </a:r>
          </a:p>
        </p:txBody>
      </p:sp>
      <p:pic>
        <p:nvPicPr>
          <p:cNvPr id="10245" name="Picture 4" descr="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352800"/>
            <a:ext cx="609600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5" descr="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352800"/>
            <a:ext cx="533400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3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505325"/>
            <a:ext cx="8229600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4" name="Oval 14"/>
          <p:cNvSpPr>
            <a:spLocks noChangeArrowheads="1"/>
          </p:cNvSpPr>
          <p:nvPr/>
        </p:nvSpPr>
        <p:spPr bwMode="auto">
          <a:xfrm>
            <a:off x="381000" y="6096000"/>
            <a:ext cx="1066800" cy="4572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Verdana" panose="020B0604030504040204" pitchFamily="34" charset="0"/>
            </a:endParaRPr>
          </a:p>
        </p:txBody>
      </p:sp>
      <p:sp>
        <p:nvSpPr>
          <p:cNvPr id="10257" name="Oval 17"/>
          <p:cNvSpPr>
            <a:spLocks noChangeArrowheads="1"/>
          </p:cNvSpPr>
          <p:nvPr/>
        </p:nvSpPr>
        <p:spPr bwMode="auto">
          <a:xfrm>
            <a:off x="5029200" y="6096000"/>
            <a:ext cx="1066800" cy="4572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Verdana" panose="020B0604030504040204" pitchFamily="34" charset="0"/>
            </a:endParaRPr>
          </a:p>
        </p:txBody>
      </p:sp>
      <p:sp>
        <p:nvSpPr>
          <p:cNvPr id="12296" name="Slide Number Placeholder 9"/>
          <p:cNvSpPr txBox="1">
            <a:spLocks noGrp="1"/>
          </p:cNvSpPr>
          <p:nvPr/>
        </p:nvSpPr>
        <p:spPr bwMode="auto">
          <a:xfrm>
            <a:off x="7010400" y="6669088"/>
            <a:ext cx="2133600" cy="18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88DB9DFA-8827-454E-97B6-E7162E5FC9C3}" type="slidenum">
              <a:rPr lang="en-US" altLang="en-US" sz="1000"/>
              <a:pPr algn="r" eaLnBrk="1" hangingPunct="1">
                <a:spcBef>
                  <a:spcPct val="0"/>
                </a:spcBef>
                <a:buFontTx/>
                <a:buNone/>
              </a:pPr>
              <a:t>17</a:t>
            </a:fld>
            <a:endParaRPr lang="en-US" altLang="en-US" sz="1000"/>
          </a:p>
        </p:txBody>
      </p:sp>
      <p:sp>
        <p:nvSpPr>
          <p:cNvPr id="12300" name="Rectangle 14"/>
          <p:cNvSpPr>
            <a:spLocks noChangeArrowheads="1"/>
          </p:cNvSpPr>
          <p:nvPr/>
        </p:nvSpPr>
        <p:spPr bwMode="auto">
          <a:xfrm>
            <a:off x="457200" y="1989138"/>
            <a:ext cx="20653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 typeface="Wingdings" panose="05000000000000000000" pitchFamily="2" charset="2"/>
              <a:buChar char="v"/>
            </a:pPr>
            <a:r>
              <a:rPr lang="en-US" altLang="en-US" sz="3600" b="1" i="1" u="sng">
                <a:solidFill>
                  <a:srgbClr val="0000FF"/>
                </a:solidFill>
                <a:latin typeface="Times New Roman" panose="02020603050405020304" pitchFamily="18" charset="0"/>
              </a:rPr>
              <a:t>Chú ý:</a:t>
            </a:r>
            <a:r>
              <a:rPr lang="en-US" altLang="en-US"/>
              <a:t>   </a:t>
            </a:r>
          </a:p>
        </p:txBody>
      </p:sp>
      <p:sp>
        <p:nvSpPr>
          <p:cNvPr id="13" name="Text Box 11">
            <a:extLst>
              <a:ext uri="{FF2B5EF4-FFF2-40B4-BE49-F238E27FC236}">
                <a16:creationId xmlns:a16="http://schemas.microsoft.com/office/drawing/2014/main" xmlns="" id="{B0477B43-AE59-4CAC-B8FD-EDCEA06FBD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7256" y="527655"/>
            <a:ext cx="34144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2800" b="1" u="sng" dirty="0" err="1">
                <a:solidFill>
                  <a:srgbClr val="002060"/>
                </a:solidFill>
                <a:latin typeface="Times New Roman" pitchFamily="18" charset="0"/>
              </a:rPr>
              <a:t>Môn</a:t>
            </a:r>
            <a:r>
              <a:rPr lang="en-US" sz="2800" b="1" u="sng" dirty="0">
                <a:solidFill>
                  <a:srgbClr val="002060"/>
                </a:solidFill>
                <a:latin typeface="Times New Roman" pitchFamily="18" charset="0"/>
              </a:rPr>
              <a:t>: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 Tin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</a:rPr>
              <a:t>học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14" name="Text Box 11">
            <a:extLst>
              <a:ext uri="{FF2B5EF4-FFF2-40B4-BE49-F238E27FC236}">
                <a16:creationId xmlns:a16="http://schemas.microsoft.com/office/drawing/2014/main" xmlns="" id="{0386854F-D27D-4679-A7D4-31342BAA59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055309"/>
            <a:ext cx="920714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28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 2: 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VẼ HÌNH TỪ HÌNH MẪU CÓ SẴN. CHỌN ĐỘ DÀY, MÀU NÉT VẼ(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1,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2)</a:t>
            </a:r>
            <a:endParaRPr lang="en-US" sz="28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10">
            <a:extLst>
              <a:ext uri="{FF2B5EF4-FFF2-40B4-BE49-F238E27FC236}">
                <a16:creationId xmlns:a16="http://schemas.microsoft.com/office/drawing/2014/main" xmlns="" id="{81759B0C-4703-4478-847A-CE706C458D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5280" y="13306"/>
            <a:ext cx="770342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12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11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2019</a:t>
            </a:r>
          </a:p>
        </p:txBody>
      </p:sp>
    </p:spTree>
    <p:extLst>
      <p:ext uri="{BB962C8B-B14F-4D97-AF65-F5344CB8AC3E}">
        <p14:creationId xmlns:p14="http://schemas.microsoft.com/office/powerpoint/2010/main" val="1616798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0254" grpId="0" animBg="1"/>
      <p:bldP spid="1025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1"/>
          <p:cNvSpPr txBox="1">
            <a:spLocks noChangeArrowheads="1"/>
          </p:cNvSpPr>
          <p:nvPr/>
        </p:nvSpPr>
        <p:spPr bwMode="auto">
          <a:xfrm>
            <a:off x="228600" y="2819400"/>
            <a:ext cx="8686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36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sz="36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36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altLang="en-US" sz="36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36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3315" name="TextBox 13"/>
          <p:cNvSpPr txBox="1">
            <a:spLocks noChangeArrowheads="1"/>
          </p:cNvSpPr>
          <p:nvPr/>
        </p:nvSpPr>
        <p:spPr bwMode="auto">
          <a:xfrm>
            <a:off x="457200" y="5029200"/>
            <a:ext cx="8686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b="1" i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2:</a:t>
            </a:r>
            <a:r>
              <a:rPr lang="en-US" altLang="en-US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Chọn màu Color1 cho nét vẽ.</a:t>
            </a:r>
          </a:p>
        </p:txBody>
      </p:sp>
      <p:sp>
        <p:nvSpPr>
          <p:cNvPr id="13316" name="TextBox 10"/>
          <p:cNvSpPr txBox="1">
            <a:spLocks noChangeArrowheads="1"/>
          </p:cNvSpPr>
          <p:nvPr/>
        </p:nvSpPr>
        <p:spPr bwMode="auto">
          <a:xfrm>
            <a:off x="0" y="5791200"/>
            <a:ext cx="868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b="1" i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3:</a:t>
            </a:r>
            <a:r>
              <a:rPr lang="en-US" altLang="en-US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 chuyển con trỏ chuột vào trang vẽ, nhấn giữ nút trái chuột và kéo thả để vẽ hình.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304800" y="4343400"/>
            <a:ext cx="9601200" cy="579438"/>
            <a:chOff x="96" y="1152"/>
            <a:chExt cx="6048" cy="365"/>
          </a:xfrm>
        </p:grpSpPr>
        <p:sp>
          <p:nvSpPr>
            <p:cNvPr id="14347" name="TextBox 10"/>
            <p:cNvSpPr txBox="1">
              <a:spLocks noChangeArrowheads="1"/>
            </p:cNvSpPr>
            <p:nvPr/>
          </p:nvSpPr>
          <p:spPr bwMode="auto">
            <a:xfrm>
              <a:off x="96" y="1152"/>
              <a:ext cx="6048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514350" indent="-5143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</a:t>
              </a:r>
              <a:r>
                <a:rPr lang="en-US" altLang="en-US" b="1" i="1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Bước 1:</a:t>
              </a:r>
              <a:r>
                <a:rPr lang="en-US" altLang="en-US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Chọn hình        trong danh sách hình mẫu.</a:t>
              </a:r>
            </a:p>
          </p:txBody>
        </p:sp>
        <p:pic>
          <p:nvPicPr>
            <p:cNvPr id="14348" name="Picture 11" descr="8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8" y="1200"/>
              <a:ext cx="384" cy="3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342" name="TextBox 1"/>
          <p:cNvSpPr txBox="1">
            <a:spLocks noChangeArrowheads="1"/>
          </p:cNvSpPr>
          <p:nvPr/>
        </p:nvSpPr>
        <p:spPr bwMode="auto">
          <a:xfrm>
            <a:off x="228600" y="3505200"/>
            <a:ext cx="8686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Các bước chọn màu nét vẽ:</a:t>
            </a:r>
          </a:p>
        </p:txBody>
      </p:sp>
      <p:sp>
        <p:nvSpPr>
          <p:cNvPr id="14346" name="Slide Number Placeholder 9"/>
          <p:cNvSpPr txBox="1">
            <a:spLocks noGrp="1"/>
          </p:cNvSpPr>
          <p:nvPr/>
        </p:nvSpPr>
        <p:spPr bwMode="auto">
          <a:xfrm>
            <a:off x="7010400" y="6669088"/>
            <a:ext cx="2133600" cy="18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B39B1157-235E-42F7-8606-8F3ECCDE7C5E}" type="slidenum">
              <a:rPr lang="en-US" altLang="en-US" sz="1000"/>
              <a:pPr algn="r" eaLnBrk="1" hangingPunct="1">
                <a:spcBef>
                  <a:spcPct val="0"/>
                </a:spcBef>
                <a:buFontTx/>
                <a:buNone/>
              </a:pPr>
              <a:t>18</a:t>
            </a:fld>
            <a:endParaRPr lang="en-US" altLang="en-US" sz="1000"/>
          </a:p>
        </p:txBody>
      </p:sp>
      <p:sp>
        <p:nvSpPr>
          <p:cNvPr id="13" name="Text Box 11">
            <a:extLst>
              <a:ext uri="{FF2B5EF4-FFF2-40B4-BE49-F238E27FC236}">
                <a16:creationId xmlns:a16="http://schemas.microsoft.com/office/drawing/2014/main" xmlns="" id="{B0477B43-AE59-4CAC-B8FD-EDCEA06FBD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7256" y="527655"/>
            <a:ext cx="34144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2800" b="1" u="sng" dirty="0" err="1">
                <a:solidFill>
                  <a:srgbClr val="002060"/>
                </a:solidFill>
                <a:latin typeface="Times New Roman" pitchFamily="18" charset="0"/>
              </a:rPr>
              <a:t>Môn</a:t>
            </a:r>
            <a:r>
              <a:rPr lang="en-US" sz="2800" b="1" u="sng" dirty="0">
                <a:solidFill>
                  <a:srgbClr val="002060"/>
                </a:solidFill>
                <a:latin typeface="Times New Roman" pitchFamily="18" charset="0"/>
              </a:rPr>
              <a:t>: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 Tin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</a:rPr>
              <a:t>học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14" name="Text Box 11">
            <a:extLst>
              <a:ext uri="{FF2B5EF4-FFF2-40B4-BE49-F238E27FC236}">
                <a16:creationId xmlns:a16="http://schemas.microsoft.com/office/drawing/2014/main" xmlns="" id="{0386854F-D27D-4679-A7D4-31342BAA59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055309"/>
            <a:ext cx="920714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28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 2: 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VẼ HÌNH TỪ HÌNH MẪU CÓ SẴN. CHỌN ĐỘ DÀY, MÀU NÉT VẼ(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1,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2)</a:t>
            </a:r>
            <a:endParaRPr lang="en-US" sz="28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10">
            <a:extLst>
              <a:ext uri="{FF2B5EF4-FFF2-40B4-BE49-F238E27FC236}">
                <a16:creationId xmlns:a16="http://schemas.microsoft.com/office/drawing/2014/main" xmlns="" id="{81759B0C-4703-4478-847A-CE706C458D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5280" y="13306"/>
            <a:ext cx="770342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12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11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2019</a:t>
            </a:r>
          </a:p>
        </p:txBody>
      </p:sp>
      <p:sp>
        <p:nvSpPr>
          <p:cNvPr id="16" name="TextBox 1"/>
          <p:cNvSpPr txBox="1">
            <a:spLocks noChangeArrowheads="1"/>
          </p:cNvSpPr>
          <p:nvPr/>
        </p:nvSpPr>
        <p:spPr bwMode="auto">
          <a:xfrm>
            <a:off x="0" y="2357437"/>
            <a:ext cx="8686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HOẠT ĐỘNG CƠ BẢN</a:t>
            </a:r>
          </a:p>
        </p:txBody>
      </p:sp>
    </p:spTree>
    <p:extLst>
      <p:ext uri="{BB962C8B-B14F-4D97-AF65-F5344CB8AC3E}">
        <p14:creationId xmlns:p14="http://schemas.microsoft.com/office/powerpoint/2010/main" val="2573786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/>
      <p:bldP spid="133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WordArt 4"/>
          <p:cNvSpPr>
            <a:spLocks noChangeArrowheads="1" noChangeShapeType="1" noTextEdit="1"/>
          </p:cNvSpPr>
          <p:nvPr/>
        </p:nvSpPr>
        <p:spPr bwMode="auto">
          <a:xfrm>
            <a:off x="1295400" y="2514600"/>
            <a:ext cx="6640513" cy="17129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600" b="1" kern="10" dirty="0" err="1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b="1" kern="10" dirty="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b="1" kern="10" dirty="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b="1" kern="10" dirty="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sz="3600" b="1" kern="10" dirty="0"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63" name="Slide Number Placeholder 9"/>
          <p:cNvSpPr txBox="1">
            <a:spLocks noGrp="1"/>
          </p:cNvSpPr>
          <p:nvPr/>
        </p:nvSpPr>
        <p:spPr bwMode="auto">
          <a:xfrm>
            <a:off x="7010400" y="6669088"/>
            <a:ext cx="2133600" cy="18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12A64EEF-48AD-42BC-B20E-C1C5648B73FB}" type="slidenum">
              <a:rPr lang="en-US" altLang="en-US" sz="1000"/>
              <a:pPr algn="r" eaLnBrk="1" hangingPunct="1">
                <a:spcBef>
                  <a:spcPct val="0"/>
                </a:spcBef>
                <a:buFontTx/>
                <a:buNone/>
              </a:pPr>
              <a:t>19</a:t>
            </a:fld>
            <a:endParaRPr lang="en-US" altLang="en-US" sz="1000"/>
          </a:p>
        </p:txBody>
      </p:sp>
      <p:sp>
        <p:nvSpPr>
          <p:cNvPr id="5" name="Text Box 11">
            <a:extLst>
              <a:ext uri="{FF2B5EF4-FFF2-40B4-BE49-F238E27FC236}">
                <a16:creationId xmlns:a16="http://schemas.microsoft.com/office/drawing/2014/main" xmlns="" id="{B0477B43-AE59-4CAC-B8FD-EDCEA06FBD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7256" y="527655"/>
            <a:ext cx="34144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2800" b="1" u="sng" dirty="0" err="1">
                <a:solidFill>
                  <a:srgbClr val="002060"/>
                </a:solidFill>
                <a:latin typeface="Times New Roman" pitchFamily="18" charset="0"/>
              </a:rPr>
              <a:t>Môn</a:t>
            </a:r>
            <a:r>
              <a:rPr lang="en-US" sz="2800" b="1" u="sng" dirty="0">
                <a:solidFill>
                  <a:srgbClr val="002060"/>
                </a:solidFill>
                <a:latin typeface="Times New Roman" pitchFamily="18" charset="0"/>
              </a:rPr>
              <a:t>: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 Tin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</a:rPr>
              <a:t>học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6" name="Text Box 11">
            <a:extLst>
              <a:ext uri="{FF2B5EF4-FFF2-40B4-BE49-F238E27FC236}">
                <a16:creationId xmlns:a16="http://schemas.microsoft.com/office/drawing/2014/main" xmlns="" id="{0386854F-D27D-4679-A7D4-31342BAA59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055309"/>
            <a:ext cx="920714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28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 2: 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VẼ HÌNH TỪ HÌNH MẪU CÓ SẴN. CHỌN ĐỘ DÀY, MÀU NÉT VẼ(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1,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2)</a:t>
            </a:r>
            <a:endParaRPr lang="en-US" sz="28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10">
            <a:extLst>
              <a:ext uri="{FF2B5EF4-FFF2-40B4-BE49-F238E27FC236}">
                <a16:creationId xmlns:a16="http://schemas.microsoft.com/office/drawing/2014/main" xmlns="" id="{81759B0C-4703-4478-847A-CE706C458D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5280" y="13306"/>
            <a:ext cx="770342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12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11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2019</a:t>
            </a:r>
          </a:p>
        </p:txBody>
      </p:sp>
    </p:spTree>
    <p:extLst>
      <p:ext uri="{BB962C8B-B14F-4D97-AF65-F5344CB8AC3E}">
        <p14:creationId xmlns:p14="http://schemas.microsoft.com/office/powerpoint/2010/main" val="2045134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Group 11"/>
          <p:cNvGrpSpPr>
            <a:grpSpLocks/>
          </p:cNvGrpSpPr>
          <p:nvPr/>
        </p:nvGrpSpPr>
        <p:grpSpPr bwMode="auto">
          <a:xfrm>
            <a:off x="0" y="4410075"/>
            <a:ext cx="9144000" cy="3105150"/>
            <a:chOff x="0" y="2778"/>
            <a:chExt cx="5760" cy="1956"/>
          </a:xfrm>
        </p:grpSpPr>
        <p:pic>
          <p:nvPicPr>
            <p:cNvPr id="19464" name="Picture 4" descr="724608s7aonrbepf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0" y="2778"/>
              <a:ext cx="480" cy="1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65" name="Picture 4" descr="724608s7aonrbepf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778"/>
              <a:ext cx="480" cy="1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66" name="Picture 7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0" y="3168"/>
              <a:ext cx="768" cy="1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67" name="Picture 8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0" y="3168"/>
              <a:ext cx="768" cy="1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68" name="Picture 9" descr="rose19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009682">
              <a:off x="3648" y="3552"/>
              <a:ext cx="1013" cy="1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69" name="Picture 10" descr="rose19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53364" flipH="1">
              <a:off x="960" y="3582"/>
              <a:ext cx="822" cy="1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60" name="Text Box 12"/>
          <p:cNvSpPr txBox="1">
            <a:spLocks noChangeArrowheads="1"/>
          </p:cNvSpPr>
          <p:nvPr/>
        </p:nvSpPr>
        <p:spPr bwMode="auto">
          <a:xfrm>
            <a:off x="3062288" y="2971800"/>
            <a:ext cx="313372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rgbClr val="FF0000"/>
                </a:solidFill>
              </a:rPr>
              <a:t>KIỂM TRA BÀI CŨ</a:t>
            </a:r>
          </a:p>
        </p:txBody>
      </p:sp>
      <p:sp>
        <p:nvSpPr>
          <p:cNvPr id="2061" name="AutoShape 13"/>
          <p:cNvSpPr>
            <a:spLocks noChangeArrowheads="1"/>
          </p:cNvSpPr>
          <p:nvPr/>
        </p:nvSpPr>
        <p:spPr bwMode="auto">
          <a:xfrm>
            <a:off x="2200275" y="881063"/>
            <a:ext cx="4849813" cy="4797425"/>
          </a:xfrm>
          <a:prstGeom prst="flowChartConnector">
            <a:avLst/>
          </a:prstGeom>
          <a:noFill/>
          <a:ln w="57150" cmpd="thinThick">
            <a:solidFill>
              <a:srgbClr val="6600FF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800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062" name="AutoShape 14"/>
          <p:cNvSpPr>
            <a:spLocks noChangeArrowheads="1"/>
          </p:cNvSpPr>
          <p:nvPr/>
        </p:nvSpPr>
        <p:spPr bwMode="auto">
          <a:xfrm>
            <a:off x="2879725" y="1552575"/>
            <a:ext cx="3538538" cy="3579813"/>
          </a:xfrm>
          <a:prstGeom prst="flowChartConnector">
            <a:avLst/>
          </a:prstGeom>
          <a:noFill/>
          <a:ln w="57150" cmpd="thinThick">
            <a:solidFill>
              <a:srgbClr val="FF0066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8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063" name="AutoShape 15"/>
          <p:cNvSpPr>
            <a:spLocks noChangeArrowheads="1"/>
          </p:cNvSpPr>
          <p:nvPr/>
        </p:nvSpPr>
        <p:spPr bwMode="auto">
          <a:xfrm>
            <a:off x="1590675" y="271463"/>
            <a:ext cx="6019800" cy="5943600"/>
          </a:xfrm>
          <a:prstGeom prst="flowChartConnector">
            <a:avLst/>
          </a:prstGeom>
          <a:noFill/>
          <a:ln w="57150" cmpd="thinThick">
            <a:solidFill>
              <a:srgbClr val="FF33CC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800" b="1">
              <a:solidFill>
                <a:srgbClr val="FFFF66"/>
              </a:solidFill>
              <a:latin typeface="Arial" panose="020B0604020202020204" pitchFamily="34" charset="0"/>
            </a:endParaRPr>
          </a:p>
        </p:txBody>
      </p:sp>
      <p:pic>
        <p:nvPicPr>
          <p:cNvPr id="2064" name="2.BAI CA DI HOC.mid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62515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11">
            <a:extLst>
              <a:ext uri="{FF2B5EF4-FFF2-40B4-BE49-F238E27FC236}">
                <a16:creationId xmlns:a16="http://schemas.microsoft.com/office/drawing/2014/main" xmlns="" id="{B0477B43-AE59-4CAC-B8FD-EDCEA06FBD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7256" y="527655"/>
            <a:ext cx="34144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2800" b="1" u="sng" dirty="0" err="1">
                <a:solidFill>
                  <a:srgbClr val="002060"/>
                </a:solidFill>
                <a:latin typeface="Times New Roman" pitchFamily="18" charset="0"/>
              </a:rPr>
              <a:t>Môn</a:t>
            </a:r>
            <a:r>
              <a:rPr lang="en-US" sz="2800" b="1" u="sng" dirty="0">
                <a:solidFill>
                  <a:srgbClr val="002060"/>
                </a:solidFill>
                <a:latin typeface="Times New Roman" pitchFamily="18" charset="0"/>
              </a:rPr>
              <a:t>: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 Tin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</a:rPr>
              <a:t>học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16" name="Text Box 11">
            <a:extLst>
              <a:ext uri="{FF2B5EF4-FFF2-40B4-BE49-F238E27FC236}">
                <a16:creationId xmlns:a16="http://schemas.microsoft.com/office/drawing/2014/main" xmlns="" id="{0386854F-D27D-4679-A7D4-31342BAA59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055309"/>
            <a:ext cx="920714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28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 2: 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VẼ HÌNH TỪ HÌNH MẪU CÓ SẴN. CHỌN ĐỘ DÀY, MÀU NÉT VẼ(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1,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2)</a:t>
            </a:r>
            <a:endParaRPr lang="en-US" sz="28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 Box 10">
            <a:extLst>
              <a:ext uri="{FF2B5EF4-FFF2-40B4-BE49-F238E27FC236}">
                <a16:creationId xmlns:a16="http://schemas.microsoft.com/office/drawing/2014/main" xmlns="" id="{81759B0C-4703-4478-847A-CE706C458D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3434" y="1"/>
            <a:ext cx="770342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12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11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2019</a:t>
            </a:r>
          </a:p>
        </p:txBody>
      </p:sp>
    </p:spTree>
    <p:extLst>
      <p:ext uri="{BB962C8B-B14F-4D97-AF65-F5344CB8AC3E}">
        <p14:creationId xmlns:p14="http://schemas.microsoft.com/office/powerpoint/2010/main" val="4074228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" fill="hold"/>
                                        <p:tgtEl>
                                          <p:spTgt spid="206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8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64"/>
                </p:tgtEl>
              </p:cMediaNode>
            </p:audio>
          </p:childTnLst>
        </p:cTn>
      </p:par>
    </p:tnLst>
    <p:bldLst>
      <p:bldP spid="2060" grpId="0"/>
      <p:bldP spid="2061" grpId="0" animBg="1"/>
      <p:bldP spid="2062" grpId="0" animBg="1"/>
      <p:bldP spid="206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 bwMode="auto">
          <a:xfrm>
            <a:off x="76200" y="2313781"/>
            <a:ext cx="86868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514350" indent="-514350" eaLnBrk="1" hangingPunct="1">
              <a:defRPr/>
            </a:pPr>
            <a:endParaRPr lang="en-US" sz="32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80962" y="1902122"/>
            <a:ext cx="8686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12293" name="Picture 9" descr="2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10" r="3604" b="8966"/>
          <a:stretch>
            <a:fillRect/>
          </a:stretch>
        </p:blipFill>
        <p:spPr bwMode="auto">
          <a:xfrm>
            <a:off x="557212" y="2455069"/>
            <a:ext cx="81534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4" descr="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352925"/>
            <a:ext cx="77724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1" name="Slide Number Placeholder 9"/>
          <p:cNvSpPr txBox="1">
            <a:spLocks noGrp="1"/>
          </p:cNvSpPr>
          <p:nvPr/>
        </p:nvSpPr>
        <p:spPr bwMode="auto">
          <a:xfrm>
            <a:off x="7086600" y="6678613"/>
            <a:ext cx="2133600" cy="18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E49F664C-D15E-4A53-8656-7D1DCC459716}" type="slidenum">
              <a:rPr lang="en-US" altLang="en-US" sz="1000"/>
              <a:pPr algn="r" eaLnBrk="1" hangingPunct="1">
                <a:spcBef>
                  <a:spcPct val="0"/>
                </a:spcBef>
                <a:buFontTx/>
                <a:buNone/>
              </a:pPr>
              <a:t>20</a:t>
            </a:fld>
            <a:endParaRPr lang="en-US" altLang="en-US" sz="1000"/>
          </a:p>
        </p:txBody>
      </p:sp>
      <p:sp>
        <p:nvSpPr>
          <p:cNvPr id="8" name="Text Box 11">
            <a:extLst>
              <a:ext uri="{FF2B5EF4-FFF2-40B4-BE49-F238E27FC236}">
                <a16:creationId xmlns:a16="http://schemas.microsoft.com/office/drawing/2014/main" xmlns="" id="{B0477B43-AE59-4CAC-B8FD-EDCEA06FBD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7256" y="527655"/>
            <a:ext cx="34144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2800" b="1" u="sng" dirty="0" err="1">
                <a:solidFill>
                  <a:srgbClr val="002060"/>
                </a:solidFill>
                <a:latin typeface="Times New Roman" pitchFamily="18" charset="0"/>
              </a:rPr>
              <a:t>Môn</a:t>
            </a:r>
            <a:r>
              <a:rPr lang="en-US" sz="2800" b="1" u="sng" dirty="0">
                <a:solidFill>
                  <a:srgbClr val="002060"/>
                </a:solidFill>
                <a:latin typeface="Times New Roman" pitchFamily="18" charset="0"/>
              </a:rPr>
              <a:t>: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 Tin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</a:rPr>
              <a:t>học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10" name="Text Box 11">
            <a:extLst>
              <a:ext uri="{FF2B5EF4-FFF2-40B4-BE49-F238E27FC236}">
                <a16:creationId xmlns:a16="http://schemas.microsoft.com/office/drawing/2014/main" xmlns="" id="{0386854F-D27D-4679-A7D4-31342BAA59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9072" y="948185"/>
            <a:ext cx="920714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28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 2: 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VẼ HÌNH TỪ HÌNH MẪU CÓ SẴN. CHỌN ĐỘ DÀY, MÀU NÉT VẼ(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1,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2)</a:t>
            </a:r>
            <a:endParaRPr lang="en-US" sz="28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10">
            <a:extLst>
              <a:ext uri="{FF2B5EF4-FFF2-40B4-BE49-F238E27FC236}">
                <a16:creationId xmlns:a16="http://schemas.microsoft.com/office/drawing/2014/main" xmlns="" id="{81759B0C-4703-4478-847A-CE706C458D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5280" y="13306"/>
            <a:ext cx="770342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12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11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2019</a:t>
            </a:r>
          </a:p>
        </p:txBody>
      </p:sp>
    </p:spTree>
    <p:extLst>
      <p:ext uri="{BB962C8B-B14F-4D97-AF65-F5344CB8AC3E}">
        <p14:creationId xmlns:p14="http://schemas.microsoft.com/office/powerpoint/2010/main" val="3020651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1"/>
          <p:cNvSpPr txBox="1">
            <a:spLocks noChangeArrowheads="1"/>
          </p:cNvSpPr>
          <p:nvPr/>
        </p:nvSpPr>
        <p:spPr bwMode="auto">
          <a:xfrm>
            <a:off x="-2057400" y="2313874"/>
            <a:ext cx="8686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altLang="en-US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altLang="en-US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 bwMode="auto">
          <a:xfrm>
            <a:off x="85725" y="2842457"/>
            <a:ext cx="86868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514350" indent="-514350" eaLnBrk="1" hangingPunct="1">
              <a:defRPr/>
            </a:pPr>
            <a:endParaRPr lang="en-US" sz="32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-17500" y="2829175"/>
            <a:ext cx="91440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ôtô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ôtô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dày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7413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399213"/>
            <a:ext cx="3810000" cy="2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Slide Number Placeholder 9"/>
          <p:cNvSpPr txBox="1">
            <a:spLocks noGrp="1"/>
          </p:cNvSpPr>
          <p:nvPr/>
        </p:nvSpPr>
        <p:spPr bwMode="auto">
          <a:xfrm>
            <a:off x="7048500" y="6964363"/>
            <a:ext cx="2133600" cy="18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73B2E1AB-0EE9-4249-A529-03F71DEBAE02}" type="slidenum">
              <a:rPr lang="en-US" altLang="en-US" sz="1000"/>
              <a:pPr algn="r" eaLnBrk="1" hangingPunct="1">
                <a:spcBef>
                  <a:spcPct val="0"/>
                </a:spcBef>
                <a:buFontTx/>
                <a:buNone/>
              </a:pPr>
              <a:t>21</a:t>
            </a:fld>
            <a:endParaRPr lang="en-US" altLang="en-US" sz="1000"/>
          </a:p>
        </p:txBody>
      </p:sp>
      <p:sp>
        <p:nvSpPr>
          <p:cNvPr id="7" name="Text Box 11">
            <a:extLst>
              <a:ext uri="{FF2B5EF4-FFF2-40B4-BE49-F238E27FC236}">
                <a16:creationId xmlns:a16="http://schemas.microsoft.com/office/drawing/2014/main" xmlns="" id="{B0477B43-AE59-4CAC-B8FD-EDCEA06FBD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7256" y="527655"/>
            <a:ext cx="34144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2800" b="1" u="sng" dirty="0" err="1">
                <a:solidFill>
                  <a:srgbClr val="002060"/>
                </a:solidFill>
                <a:latin typeface="Times New Roman" pitchFamily="18" charset="0"/>
              </a:rPr>
              <a:t>Môn</a:t>
            </a:r>
            <a:r>
              <a:rPr lang="en-US" sz="2800" b="1" u="sng" dirty="0">
                <a:solidFill>
                  <a:srgbClr val="002060"/>
                </a:solidFill>
                <a:latin typeface="Times New Roman" pitchFamily="18" charset="0"/>
              </a:rPr>
              <a:t>: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 Tin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</a:rPr>
              <a:t>học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8" name="Text Box 11">
            <a:extLst>
              <a:ext uri="{FF2B5EF4-FFF2-40B4-BE49-F238E27FC236}">
                <a16:creationId xmlns:a16="http://schemas.microsoft.com/office/drawing/2014/main" xmlns="" id="{0386854F-D27D-4679-A7D4-31342BAA59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75" y="1088170"/>
            <a:ext cx="920714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28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 2: 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VẼ HÌNH TỪ HÌNH MẪU CÓ SẴN. CHỌN ĐỘ DÀY, MÀU NÉT VẼ(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1,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2)</a:t>
            </a:r>
            <a:endParaRPr lang="en-US" sz="28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 Box 10">
            <a:extLst>
              <a:ext uri="{FF2B5EF4-FFF2-40B4-BE49-F238E27FC236}">
                <a16:creationId xmlns:a16="http://schemas.microsoft.com/office/drawing/2014/main" xmlns="" id="{81759B0C-4703-4478-847A-CE706C458D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5280" y="13306"/>
            <a:ext cx="770342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12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11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2019</a:t>
            </a:r>
          </a:p>
        </p:txBody>
      </p:sp>
    </p:spTree>
    <p:extLst>
      <p:ext uri="{BB962C8B-B14F-4D97-AF65-F5344CB8AC3E}">
        <p14:creationId xmlns:p14="http://schemas.microsoft.com/office/powerpoint/2010/main" val="1805242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1"/>
          <p:cNvSpPr txBox="1">
            <a:spLocks noChangeArrowheads="1"/>
          </p:cNvSpPr>
          <p:nvPr/>
        </p:nvSpPr>
        <p:spPr bwMode="auto">
          <a:xfrm>
            <a:off x="73203" y="2114859"/>
            <a:ext cx="8686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altLang="en-US" sz="32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sz="32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32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32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altLang="en-US" sz="32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 bwMode="auto">
          <a:xfrm>
            <a:off x="-71438" y="2173665"/>
            <a:ext cx="86868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514350" indent="-514350">
              <a:defRPr/>
            </a:pPr>
            <a:endParaRPr lang="en-US" sz="32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-71438" y="2699059"/>
            <a:ext cx="86868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ngoi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4341" name="Picture 7" descr="2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3657600"/>
            <a:ext cx="8305800" cy="318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1">
            <a:extLst>
              <a:ext uri="{FF2B5EF4-FFF2-40B4-BE49-F238E27FC236}">
                <a16:creationId xmlns:a16="http://schemas.microsoft.com/office/drawing/2014/main" xmlns="" id="{B0477B43-AE59-4CAC-B8FD-EDCEA06FBD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7256" y="527655"/>
            <a:ext cx="34144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2800" b="1" u="sng" dirty="0" err="1">
                <a:solidFill>
                  <a:srgbClr val="002060"/>
                </a:solidFill>
                <a:latin typeface="Times New Roman" pitchFamily="18" charset="0"/>
              </a:rPr>
              <a:t>Môn</a:t>
            </a:r>
            <a:r>
              <a:rPr lang="en-US" sz="2800" b="1" u="sng" dirty="0">
                <a:solidFill>
                  <a:srgbClr val="002060"/>
                </a:solidFill>
                <a:latin typeface="Times New Roman" pitchFamily="18" charset="0"/>
              </a:rPr>
              <a:t>: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 Tin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</a:rPr>
              <a:t>học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7" name="Text Box 11">
            <a:extLst>
              <a:ext uri="{FF2B5EF4-FFF2-40B4-BE49-F238E27FC236}">
                <a16:creationId xmlns:a16="http://schemas.microsoft.com/office/drawing/2014/main" xmlns="" id="{0386854F-D27D-4679-A7D4-31342BAA59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28" y="1050875"/>
            <a:ext cx="920714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28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 2: 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VẼ HÌNH TỪ HÌNH MẪU CÓ SẴN. CHỌN ĐỘ DÀY, MÀU NÉT VẼ(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1,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2)</a:t>
            </a:r>
            <a:endParaRPr lang="en-US" sz="28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Box 10">
            <a:extLst>
              <a:ext uri="{FF2B5EF4-FFF2-40B4-BE49-F238E27FC236}">
                <a16:creationId xmlns:a16="http://schemas.microsoft.com/office/drawing/2014/main" xmlns="" id="{81759B0C-4703-4478-847A-CE706C458D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5280" y="13306"/>
            <a:ext cx="770342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12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11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2019</a:t>
            </a:r>
          </a:p>
        </p:txBody>
      </p:sp>
    </p:spTree>
    <p:extLst>
      <p:ext uri="{BB962C8B-B14F-4D97-AF65-F5344CB8AC3E}">
        <p14:creationId xmlns:p14="http://schemas.microsoft.com/office/powerpoint/2010/main" val="4036222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WordArt 4"/>
          <p:cNvSpPr>
            <a:spLocks noChangeArrowheads="1" noChangeShapeType="1" noTextEdit="1"/>
          </p:cNvSpPr>
          <p:nvPr/>
        </p:nvSpPr>
        <p:spPr bwMode="auto">
          <a:xfrm>
            <a:off x="1295400" y="2514600"/>
            <a:ext cx="6640513" cy="17129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C. Hoạt động ứng dụng mở rộng.</a:t>
            </a:r>
          </a:p>
        </p:txBody>
      </p:sp>
      <p:sp>
        <p:nvSpPr>
          <p:cNvPr id="3" name="Text Box 11">
            <a:extLst>
              <a:ext uri="{FF2B5EF4-FFF2-40B4-BE49-F238E27FC236}">
                <a16:creationId xmlns:a16="http://schemas.microsoft.com/office/drawing/2014/main" xmlns="" id="{B0477B43-AE59-4CAC-B8FD-EDCEA06FBD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7256" y="527655"/>
            <a:ext cx="34144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2800" b="1" u="sng" dirty="0" err="1">
                <a:solidFill>
                  <a:srgbClr val="002060"/>
                </a:solidFill>
                <a:latin typeface="Times New Roman" pitchFamily="18" charset="0"/>
              </a:rPr>
              <a:t>Môn</a:t>
            </a:r>
            <a:r>
              <a:rPr lang="en-US" sz="2800" b="1" u="sng" dirty="0">
                <a:solidFill>
                  <a:srgbClr val="002060"/>
                </a:solidFill>
                <a:latin typeface="Times New Roman" pitchFamily="18" charset="0"/>
              </a:rPr>
              <a:t>: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 Tin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</a:rPr>
              <a:t>học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4" name="Text Box 11">
            <a:extLst>
              <a:ext uri="{FF2B5EF4-FFF2-40B4-BE49-F238E27FC236}">
                <a16:creationId xmlns:a16="http://schemas.microsoft.com/office/drawing/2014/main" xmlns="" id="{0386854F-D27D-4679-A7D4-31342BAA59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055309"/>
            <a:ext cx="920714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28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 2: 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VẼ HÌNH TỪ HÌNH MẪU CÓ SẴN. CHỌN ĐỘ DÀY, MÀU NÉT VẼ(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1,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2)</a:t>
            </a:r>
            <a:endParaRPr lang="en-US" sz="28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10">
            <a:extLst>
              <a:ext uri="{FF2B5EF4-FFF2-40B4-BE49-F238E27FC236}">
                <a16:creationId xmlns:a16="http://schemas.microsoft.com/office/drawing/2014/main" xmlns="" id="{81759B0C-4703-4478-847A-CE706C458D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5280" y="13306"/>
            <a:ext cx="770342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12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11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2019</a:t>
            </a:r>
          </a:p>
        </p:txBody>
      </p:sp>
    </p:spTree>
    <p:extLst>
      <p:ext uri="{BB962C8B-B14F-4D97-AF65-F5344CB8AC3E}">
        <p14:creationId xmlns:p14="http://schemas.microsoft.com/office/powerpoint/2010/main" val="219102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152400" y="2514600"/>
            <a:ext cx="8686800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Em hãy vẽ một vài vật dụng bất kỳ trong gia đình (ví dụ: ti vi, bàn ghế, tủ lạnh,…). So sánh với bạn xem ai vẽ đẹp hơn.</a:t>
            </a:r>
          </a:p>
        </p:txBody>
      </p:sp>
      <p:sp>
        <p:nvSpPr>
          <p:cNvPr id="18435" name="TextBox 1"/>
          <p:cNvSpPr txBox="1">
            <a:spLocks noChangeArrowheads="1"/>
          </p:cNvSpPr>
          <p:nvPr/>
        </p:nvSpPr>
        <p:spPr bwMode="auto">
          <a:xfrm>
            <a:off x="0" y="1828800"/>
            <a:ext cx="8686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altLang="en-US" sz="32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sz="32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32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altLang="en-US" sz="32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32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altLang="en-US" sz="32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endParaRPr lang="en-US" altLang="en-US" sz="3200" b="1" i="1" u="sng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Box 11">
            <a:extLst>
              <a:ext uri="{FF2B5EF4-FFF2-40B4-BE49-F238E27FC236}">
                <a16:creationId xmlns:a16="http://schemas.microsoft.com/office/drawing/2014/main" xmlns="" id="{B0477B43-AE59-4CAC-B8FD-EDCEA06FBD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7256" y="527655"/>
            <a:ext cx="34144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2800" b="1" u="sng" dirty="0" err="1">
                <a:solidFill>
                  <a:srgbClr val="002060"/>
                </a:solidFill>
                <a:latin typeface="Times New Roman" pitchFamily="18" charset="0"/>
              </a:rPr>
              <a:t>Môn</a:t>
            </a:r>
            <a:r>
              <a:rPr lang="en-US" sz="2800" b="1" u="sng" dirty="0">
                <a:solidFill>
                  <a:srgbClr val="002060"/>
                </a:solidFill>
                <a:latin typeface="Times New Roman" pitchFamily="18" charset="0"/>
              </a:rPr>
              <a:t>: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 Tin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</a:rPr>
              <a:t>học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5" name="Text Box 11">
            <a:extLst>
              <a:ext uri="{FF2B5EF4-FFF2-40B4-BE49-F238E27FC236}">
                <a16:creationId xmlns:a16="http://schemas.microsoft.com/office/drawing/2014/main" xmlns="" id="{0386854F-D27D-4679-A7D4-31342BAA59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055309"/>
            <a:ext cx="920714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28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 2: 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VẼ HÌNH TỪ HÌNH MẪU CÓ SẴN. CHỌN ĐỘ DÀY, MÀU NÉT VẼ(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1,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2)</a:t>
            </a:r>
            <a:endParaRPr lang="en-US" sz="28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Box 10">
            <a:extLst>
              <a:ext uri="{FF2B5EF4-FFF2-40B4-BE49-F238E27FC236}">
                <a16:creationId xmlns:a16="http://schemas.microsoft.com/office/drawing/2014/main" xmlns="" id="{81759B0C-4703-4478-847A-CE706C458D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5280" y="13306"/>
            <a:ext cx="770342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12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11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2019</a:t>
            </a:r>
          </a:p>
        </p:txBody>
      </p:sp>
    </p:spTree>
    <p:extLst>
      <p:ext uri="{BB962C8B-B14F-4D97-AF65-F5344CB8AC3E}">
        <p14:creationId xmlns:p14="http://schemas.microsoft.com/office/powerpoint/2010/main" val="3036222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76226" y="2044361"/>
            <a:ext cx="71565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u="sng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CỦNG CỐ DẶN DÒ</a:t>
            </a:r>
            <a:endParaRPr lang="en-US" sz="26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3144" y="2514600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>
              <a:buFontTx/>
              <a:buChar char="-"/>
            </a:pPr>
            <a:r>
              <a:rPr lang="en-US" sz="40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4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40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4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40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4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4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bè</a:t>
            </a:r>
            <a:r>
              <a:rPr lang="en-US" sz="4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11">
            <a:extLst>
              <a:ext uri="{FF2B5EF4-FFF2-40B4-BE49-F238E27FC236}">
                <a16:creationId xmlns:a16="http://schemas.microsoft.com/office/drawing/2014/main" xmlns="" id="{B0477B43-AE59-4CAC-B8FD-EDCEA06FBD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7256" y="527655"/>
            <a:ext cx="34144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2800" b="1" u="sng" dirty="0" err="1">
                <a:solidFill>
                  <a:srgbClr val="002060"/>
                </a:solidFill>
                <a:latin typeface="Times New Roman" pitchFamily="18" charset="0"/>
              </a:rPr>
              <a:t>Môn</a:t>
            </a:r>
            <a:r>
              <a:rPr lang="en-US" sz="2800" b="1" u="sng" dirty="0">
                <a:solidFill>
                  <a:srgbClr val="002060"/>
                </a:solidFill>
                <a:latin typeface="Times New Roman" pitchFamily="18" charset="0"/>
              </a:rPr>
              <a:t>: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 Tin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</a:rPr>
              <a:t>học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11" name="Text Box 11">
            <a:extLst>
              <a:ext uri="{FF2B5EF4-FFF2-40B4-BE49-F238E27FC236}">
                <a16:creationId xmlns:a16="http://schemas.microsoft.com/office/drawing/2014/main" xmlns="" id="{0386854F-D27D-4679-A7D4-31342BAA59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055309"/>
            <a:ext cx="920714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28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 2: 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VẼ HÌNH TỪ HÌNH MẪU CÓ SẴN. CHỌN ĐỘ DÀY, MÀU NÉT VẼ(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1,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2)</a:t>
            </a:r>
            <a:endParaRPr lang="en-US" sz="28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 Box 10">
            <a:extLst>
              <a:ext uri="{FF2B5EF4-FFF2-40B4-BE49-F238E27FC236}">
                <a16:creationId xmlns:a16="http://schemas.microsoft.com/office/drawing/2014/main" xmlns="" id="{81759B0C-4703-4478-847A-CE706C458D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5280" y="13306"/>
            <a:ext cx="770342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12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11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2019</a:t>
            </a:r>
          </a:p>
        </p:txBody>
      </p:sp>
    </p:spTree>
    <p:extLst>
      <p:ext uri="{BB962C8B-B14F-4D97-AF65-F5344CB8AC3E}">
        <p14:creationId xmlns:p14="http://schemas.microsoft.com/office/powerpoint/2010/main" val="152905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4" descr="hors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581400"/>
            <a:ext cx="752475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 descr="3d butterfly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276600"/>
            <a:ext cx="738188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123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505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073" name="WordArt 9"/>
          <p:cNvSpPr>
            <a:spLocks noChangeArrowheads="1" noChangeShapeType="1" noTextEdit="1"/>
          </p:cNvSpPr>
          <p:nvPr/>
        </p:nvSpPr>
        <p:spPr bwMode="auto">
          <a:xfrm>
            <a:off x="422275" y="914400"/>
            <a:ext cx="8153400" cy="2438400"/>
          </a:xfrm>
          <a:prstGeom prst="rect">
            <a:avLst/>
          </a:prstGeom>
        </p:spPr>
        <p:txBody>
          <a:bodyPr wrap="none" fromWordArt="1">
            <a:prstTxWarp prst="textChevron">
              <a:avLst>
                <a:gd name="adj" fmla="val 25000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sy="50000" kx="-2453608" algn="br" rotWithShape="0">
                    <a:srgbClr val="868686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Chúc các em chăm ngoan - học giỏi</a:t>
            </a:r>
            <a:endParaRPr lang="en-US" sz="3600" kern="10">
              <a:ln w="9525">
                <a:solidFill>
                  <a:schemeClr val="tx1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sy="50000" kx="-2453608" algn="br" rotWithShape="0">
                  <a:srgbClr val="868686">
                    <a:alpha val="5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30726" name="Picture 11" descr="00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0" cy="461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7" name="Picture 12" descr="00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248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8" name="Picture 14" descr="00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2238375"/>
            <a:ext cx="762000" cy="461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9" name="Picture 15" descr="bloema14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953000"/>
            <a:ext cx="25146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0" name="Picture 13" descr="b36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08171">
            <a:off x="-228600" y="4114800"/>
            <a:ext cx="2198688" cy="303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1" name="Picture 152" descr="POINSET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47800" cy="144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2" name="Picture 153" descr="POINSET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622382" y="2381"/>
            <a:ext cx="1447800" cy="144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218" name="Picture 154" descr="balonnen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209800"/>
            <a:ext cx="2941638" cy="414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734" name="Group 158"/>
          <p:cNvGrpSpPr>
            <a:grpSpLocks/>
          </p:cNvGrpSpPr>
          <p:nvPr/>
        </p:nvGrpSpPr>
        <p:grpSpPr bwMode="auto">
          <a:xfrm>
            <a:off x="1752600" y="5410200"/>
            <a:ext cx="1981200" cy="1447800"/>
            <a:chOff x="5760" y="2544"/>
            <a:chExt cx="1111" cy="768"/>
          </a:xfrm>
        </p:grpSpPr>
        <p:pic>
          <p:nvPicPr>
            <p:cNvPr id="30755" name="Picture 159" descr="FLOWERS5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0" y="2544"/>
              <a:ext cx="1111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56" name="Picture 160" descr="aaf6"/>
            <p:cNvPicPr>
              <a:picLocks noChangeAspect="1" noChangeArrowheads="1" noCrop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84" y="2688"/>
              <a:ext cx="384" cy="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0735" name="Group 161"/>
          <p:cNvGrpSpPr>
            <a:grpSpLocks/>
          </p:cNvGrpSpPr>
          <p:nvPr/>
        </p:nvGrpSpPr>
        <p:grpSpPr bwMode="auto">
          <a:xfrm>
            <a:off x="2590800" y="3810000"/>
            <a:ext cx="1295400" cy="762000"/>
            <a:chOff x="5760" y="2544"/>
            <a:chExt cx="1111" cy="768"/>
          </a:xfrm>
        </p:grpSpPr>
        <p:pic>
          <p:nvPicPr>
            <p:cNvPr id="30753" name="Picture 162" descr="FLOWERS5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0" y="2544"/>
              <a:ext cx="1111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54" name="Picture 163" descr="aaf6"/>
            <p:cNvPicPr>
              <a:picLocks noChangeAspect="1" noChangeArrowheads="1" noCrop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84" y="2688"/>
              <a:ext cx="384" cy="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0736" name="Group 164"/>
          <p:cNvGrpSpPr>
            <a:grpSpLocks/>
          </p:cNvGrpSpPr>
          <p:nvPr/>
        </p:nvGrpSpPr>
        <p:grpSpPr bwMode="auto">
          <a:xfrm>
            <a:off x="1295400" y="3657600"/>
            <a:ext cx="1295400" cy="990600"/>
            <a:chOff x="5760" y="2544"/>
            <a:chExt cx="1111" cy="768"/>
          </a:xfrm>
        </p:grpSpPr>
        <p:pic>
          <p:nvPicPr>
            <p:cNvPr id="30751" name="Picture 165" descr="FLOWERS5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0" y="2544"/>
              <a:ext cx="1111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52" name="Picture 166" descr="aaf6"/>
            <p:cNvPicPr>
              <a:picLocks noChangeAspect="1" noChangeArrowheads="1" noCrop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84" y="2688"/>
              <a:ext cx="384" cy="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0737" name="Group 167"/>
          <p:cNvGrpSpPr>
            <a:grpSpLocks/>
          </p:cNvGrpSpPr>
          <p:nvPr/>
        </p:nvGrpSpPr>
        <p:grpSpPr bwMode="auto">
          <a:xfrm>
            <a:off x="6400800" y="5334000"/>
            <a:ext cx="2057400" cy="1524000"/>
            <a:chOff x="5760" y="2544"/>
            <a:chExt cx="1111" cy="768"/>
          </a:xfrm>
        </p:grpSpPr>
        <p:pic>
          <p:nvPicPr>
            <p:cNvPr id="30749" name="Picture 168" descr="FLOWERS5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0" y="2544"/>
              <a:ext cx="1111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50" name="Picture 169" descr="aaf6"/>
            <p:cNvPicPr>
              <a:picLocks noChangeAspect="1" noChangeArrowheads="1" noCrop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84" y="2688"/>
              <a:ext cx="384" cy="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0738" name="Group 170"/>
          <p:cNvGrpSpPr>
            <a:grpSpLocks/>
          </p:cNvGrpSpPr>
          <p:nvPr/>
        </p:nvGrpSpPr>
        <p:grpSpPr bwMode="auto">
          <a:xfrm>
            <a:off x="6781800" y="3657600"/>
            <a:ext cx="990600" cy="990600"/>
            <a:chOff x="5760" y="2544"/>
            <a:chExt cx="1111" cy="768"/>
          </a:xfrm>
        </p:grpSpPr>
        <p:pic>
          <p:nvPicPr>
            <p:cNvPr id="30747" name="Picture 171" descr="FLOWERS5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0" y="2544"/>
              <a:ext cx="1111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48" name="Picture 172" descr="aaf6"/>
            <p:cNvPicPr>
              <a:picLocks noChangeAspect="1" noChangeArrowheads="1" noCrop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84" y="2688"/>
              <a:ext cx="384" cy="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0739" name="Group 173"/>
          <p:cNvGrpSpPr>
            <a:grpSpLocks/>
          </p:cNvGrpSpPr>
          <p:nvPr/>
        </p:nvGrpSpPr>
        <p:grpSpPr bwMode="auto">
          <a:xfrm>
            <a:off x="7543800" y="3886200"/>
            <a:ext cx="1066800" cy="1143000"/>
            <a:chOff x="5760" y="2544"/>
            <a:chExt cx="1111" cy="768"/>
          </a:xfrm>
        </p:grpSpPr>
        <p:pic>
          <p:nvPicPr>
            <p:cNvPr id="30745" name="Picture 174" descr="FLOWERS5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0" y="2544"/>
              <a:ext cx="1111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46" name="Picture 175" descr="aaf6"/>
            <p:cNvPicPr>
              <a:picLocks noChangeAspect="1" noChangeArrowheads="1" noCrop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84" y="2688"/>
              <a:ext cx="384" cy="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0740" name="Picture 13" descr="Picture12"/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533400" y="-228600"/>
            <a:ext cx="2667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1" name="Picture 13" descr="Picture12"/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6858000" y="1676400"/>
            <a:ext cx="2667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2" name="Picture 13" descr="Picture12"/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3505200" y="1676400"/>
            <a:ext cx="2667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3" name="Picture 13" descr="Picture12"/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3505200" y="-152400"/>
            <a:ext cx="2667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4" name="Picture 13" descr="Picture12"/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6019800" y="76200"/>
            <a:ext cx="2667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V.A – Tiếng Hát Bạn Bè Mình Beat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7380288" y="459313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821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798 -0.12835 C 0.06944 -0.12326 0.0026 -0.1302 -0.02031 -0.13066 C -0.0599 -0.12997 -0.09965 -0.12974 -0.13924 -0.12835 C -0.14531 -0.12812 -0.15504 -0.1228 -0.15955 -0.11702 C -0.16337 -0.11193 -0.16563 -0.10384 -0.17066 -0.10129 C -0.17934 -0.09713 -0.18559 -0.08742 -0.1941 -0.08325 C -0.19948 -0.07493 -0.20209 -0.06591 -0.2066 -0.0562 C -0.2066 -0.05596 -0.21285 -0.04278 -0.21285 -0.04255 C -0.21389 -0.03793 -0.21493 -0.03353 -0.21597 -0.02891 C -0.2165 -0.02659 -0.21771 -0.0222 -0.21771 -0.02197 C -0.21632 0.01018 -0.21563 0.01388 -0.21129 0.03862 C -0.21233 0.05366 -0.21268 0.06892 -0.21441 0.08395 C -0.21493 0.08835 -0.22344 0.10523 -0.22396 0.10639 C -0.22691 0.11309 -0.22847 0.12003 -0.2316 0.12674 C -0.23125 0.13714 -0.23195 0.19126 -0.22691 0.21254 C -0.22604 0.21601 -0.22361 0.21832 -0.22222 0.22156 C -0.2191 0.22965 -0.21771 0.24075 -0.21441 0.24861 C -0.20712 0.26573 -0.19931 0.28446 -0.19097 0.30065 C -0.18854 0.31406 -0.18611 0.3099 -0.1816 0.321 C -0.17969 0.32563 -0.179 0.33187 -0.17691 0.3365 C -0.17361 0.34436 -0.16945 0.35153 -0.1658 0.35916 C -0.1632 0.37188 -0.16667 0.36009 -0.15816 0.37257 C -0.15695 0.37442 -0.15643 0.37766 -0.15486 0.37951 C -0.14479 0.39223 -0.129 0.40518 -0.1158 0.40865 C -0.09879 0.42137 -0.10764 0.41813 -0.0783 0.41536 C -0.06806 0.39339 -0.06875 0.36332 -0.06424 0.33881 C -0.06476 0.31869 -0.06493 0.29834 -0.0658 0.27799 C -0.06632 0.26642 -0.07257 0.25509 -0.07518 0.24422 C -0.08108 0.21832 -0.075 0.23381 -0.08143 0.21924 C -0.08872 0.17762 -0.08472 0.15981 -0.08299 0.10199 C -0.08264 0.09297 -0.07743 0.08326 -0.07205 0.07933 C -0.06528 0.07447 -0.05573 0.07424 -0.04844 0.07262 C -0.00938 0.07331 0.02969 0.07285 0.06892 0.07493 C 0.07812 0.0754 0.09548 0.08603 0.09548 0.08626 C 0.10295 0.09367 0.11302 0.09505 0.12205 0.09737 C 0.13055 0.10592 0.14166 0.108 0.15173 0.11101 C 0.16666 0.12165 0.17847 0.12072 0.19566 0.12234 C 0.23837 0.12072 0.28125 0.12049 0.32396 0.11772 C 0.33594 0.11702 0.34844 0.10615 0.35989 0.10199 C 0.36389 0.09783 0.36684 0.09228 0.37083 0.08835 C 0.37934 0.08025 0.38889 0.07563 0.39739 0.06799 C 0.41597 0.03122 0.41753 -0.01411 0.42725 -0.0562 C 0.42708 -0.0666 0.43524 -0.13991 0.41319 -0.15102 C 0.40434 -0.1605 0.3941 -0.16512 0.38333 -0.16905 C 0.36857 -0.18293 0.3441 -0.18571 0.32708 -0.18941 C 0.30729 -0.18779 0.28732 -0.18686 0.26771 -0.18478 C 0.2618 -0.18409 0.26319 -0.18154 0.25972 -0.17576 C 0.25278 -0.1635 0.24757 -0.14061 0.23941 -0.13298 C 0.23698 -0.12604 0.23385 -0.11979 0.2316 -0.11263 C 0.22743 -0.09898 0.22465 -0.08372 0.22066 -0.06961 C 0.21962 -0.06128 0.21857 -0.05319 0.21753 -0.04486 C 0.21684 -0.03885 0.21736 -0.03238 0.21597 -0.02682 C 0.21475 -0.02243 0.2118 -0.01919 0.20972 -0.01549 C 0.2066 0.00717 0.20017 0.02868 0.1941 0.04996 C 0.19028 0.06291 0.18819 0.07632 0.18316 0.08835 C 0.18194 0.09112 0.17986 0.09251 0.1783 0.09505 C 0.17291 0.10453 0.16771 0.11448 0.16285 0.12419 C 0.16111 0.12743 0.15816 0.13344 0.15816 0.13367 C 0.15538 0.14501 0.14653 0.15102 0.13923 0.15611 C 0.13107 0.1679 0.13819 0.15981 0.12361 0.16513 C 0.11493 0.16813 0.10694 0.17461 0.09861 0.17877 C 0.09132 0.18247 0.09618 0.17947 0.08767 0.18317 C 0.08437 0.18455 0.0783 0.18779 0.0783 0.18802 C 0.06423 0.20305 0.04375 0.20976 0.02656 0.21254 C 0.01875 0.21647 0.01562 0.21485 0.00937 0.22387 C 0.00781 0.23058 0.00538 0.23566 0.00312 0.24191 " pathEditMode="relative" rAng="0" ptsTypes="fffffffffffffffffffffffffffffffffffffffffffffffffffffffffffffffffA">
                                      <p:cBhvr>
                                        <p:cTn id="10" dur="2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2" y="244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3000"/>
                                        <p:tgtEl>
                                          <p:spTgt spid="880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/>
                                        <p:tgtEl>
                                          <p:spTgt spid="880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3000"/>
                                        <p:tgtEl>
                                          <p:spTgt spid="880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8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ntr" presetSubtype="4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88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88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0"/>
                            </p:stCondLst>
                            <p:childTnLst>
                              <p:par>
                                <p:cTn id="2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092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25" repeatCount="5000" fill="remove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273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2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" fill="hold"/>
                                        <p:tgtEl>
                                          <p:spTgt spid="11273"/>
                                        </p:tgtEl>
                                      </p:cBhvr>
                                    </p:cmd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73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807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52400" y="1635919"/>
            <a:ext cx="9144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u="sng" dirty="0" err="1" smtClean="0">
                <a:solidFill>
                  <a:srgbClr val="0000FF"/>
                </a:solidFill>
              </a:rPr>
              <a:t>Câu</a:t>
            </a:r>
            <a:r>
              <a:rPr lang="en-US" altLang="en-US" sz="2800" b="1" u="sng" dirty="0" smtClean="0">
                <a:solidFill>
                  <a:srgbClr val="0000FF"/>
                </a:solidFill>
              </a:rPr>
              <a:t> 1: </a:t>
            </a:r>
            <a:r>
              <a:rPr lang="en-US" altLang="en-US" dirty="0" err="1" smtClean="0">
                <a:solidFill>
                  <a:srgbClr val="0000FF"/>
                </a:solidFill>
              </a:rPr>
              <a:t>Để</a:t>
            </a:r>
            <a:r>
              <a:rPr lang="en-US" altLang="en-US" dirty="0" smtClean="0">
                <a:solidFill>
                  <a:srgbClr val="0000FF"/>
                </a:solidFill>
              </a:rPr>
              <a:t> </a:t>
            </a:r>
            <a:r>
              <a:rPr lang="en-US" altLang="en-US" dirty="0" err="1">
                <a:solidFill>
                  <a:srgbClr val="0000FF"/>
                </a:solidFill>
              </a:rPr>
              <a:t>khởi</a:t>
            </a:r>
            <a:r>
              <a:rPr lang="en-US" altLang="en-US" dirty="0">
                <a:solidFill>
                  <a:srgbClr val="0000FF"/>
                </a:solidFill>
              </a:rPr>
              <a:t> </a:t>
            </a:r>
            <a:r>
              <a:rPr lang="en-US" altLang="en-US" dirty="0" err="1">
                <a:solidFill>
                  <a:srgbClr val="0000FF"/>
                </a:solidFill>
              </a:rPr>
              <a:t>động</a:t>
            </a:r>
            <a:r>
              <a:rPr lang="en-US" altLang="en-US" dirty="0">
                <a:solidFill>
                  <a:srgbClr val="0000FF"/>
                </a:solidFill>
              </a:rPr>
              <a:t> </a:t>
            </a:r>
            <a:r>
              <a:rPr lang="en-US" altLang="en-US" dirty="0" err="1">
                <a:solidFill>
                  <a:srgbClr val="0000FF"/>
                </a:solidFill>
              </a:rPr>
              <a:t>phần</a:t>
            </a:r>
            <a:r>
              <a:rPr lang="en-US" altLang="en-US" dirty="0">
                <a:solidFill>
                  <a:srgbClr val="0000FF"/>
                </a:solidFill>
              </a:rPr>
              <a:t> </a:t>
            </a:r>
            <a:r>
              <a:rPr lang="en-US" altLang="en-US" dirty="0" err="1">
                <a:solidFill>
                  <a:srgbClr val="0000FF"/>
                </a:solidFill>
              </a:rPr>
              <a:t>mềm</a:t>
            </a:r>
            <a:r>
              <a:rPr lang="en-US" altLang="en-US" dirty="0">
                <a:solidFill>
                  <a:srgbClr val="0000FF"/>
                </a:solidFill>
              </a:rPr>
              <a:t> </a:t>
            </a:r>
            <a:r>
              <a:rPr lang="en-US" altLang="en-US" dirty="0" err="1">
                <a:solidFill>
                  <a:srgbClr val="0000FF"/>
                </a:solidFill>
              </a:rPr>
              <a:t>vẽ</a:t>
            </a:r>
            <a:r>
              <a:rPr lang="en-US" altLang="en-US" dirty="0">
                <a:solidFill>
                  <a:srgbClr val="0000FF"/>
                </a:solidFill>
              </a:rPr>
              <a:t> Paint </a:t>
            </a:r>
            <a:r>
              <a:rPr lang="en-US" altLang="en-US" dirty="0" err="1">
                <a:solidFill>
                  <a:srgbClr val="0000FF"/>
                </a:solidFill>
              </a:rPr>
              <a:t>em</a:t>
            </a:r>
            <a:r>
              <a:rPr lang="en-US" altLang="en-US" dirty="0">
                <a:solidFill>
                  <a:srgbClr val="0000FF"/>
                </a:solidFill>
              </a:rPr>
              <a:t> </a:t>
            </a:r>
            <a:r>
              <a:rPr lang="en-US" altLang="en-US" dirty="0" err="1">
                <a:solidFill>
                  <a:srgbClr val="0000FF"/>
                </a:solidFill>
              </a:rPr>
              <a:t>thực</a:t>
            </a:r>
            <a:r>
              <a:rPr lang="en-US" altLang="en-US" dirty="0">
                <a:solidFill>
                  <a:srgbClr val="0000FF"/>
                </a:solidFill>
              </a:rPr>
              <a:t> </a:t>
            </a:r>
            <a:r>
              <a:rPr lang="en-US" altLang="en-US" dirty="0" err="1">
                <a:solidFill>
                  <a:srgbClr val="0000FF"/>
                </a:solidFill>
              </a:rPr>
              <a:t>hiện</a:t>
            </a:r>
            <a:r>
              <a:rPr lang="en-US" altLang="en-US" dirty="0">
                <a:solidFill>
                  <a:srgbClr val="0000FF"/>
                </a:solidFill>
              </a:rPr>
              <a:t> </a:t>
            </a:r>
            <a:r>
              <a:rPr lang="en-US" altLang="en-US" dirty="0" err="1">
                <a:solidFill>
                  <a:srgbClr val="0000FF"/>
                </a:solidFill>
              </a:rPr>
              <a:t>thao</a:t>
            </a:r>
            <a:r>
              <a:rPr lang="en-US" altLang="en-US" dirty="0">
                <a:solidFill>
                  <a:srgbClr val="0000FF"/>
                </a:solidFill>
              </a:rPr>
              <a:t> </a:t>
            </a:r>
            <a:r>
              <a:rPr lang="en-US" altLang="en-US" dirty="0" err="1">
                <a:solidFill>
                  <a:srgbClr val="0000FF"/>
                </a:solidFill>
              </a:rPr>
              <a:t>tác</a:t>
            </a:r>
            <a:r>
              <a:rPr lang="en-US" altLang="en-US" dirty="0">
                <a:solidFill>
                  <a:srgbClr val="0000FF"/>
                </a:solidFill>
              </a:rPr>
              <a:t> </a:t>
            </a:r>
            <a:r>
              <a:rPr lang="en-US" altLang="en-US" dirty="0" err="1">
                <a:solidFill>
                  <a:srgbClr val="0000FF"/>
                </a:solidFill>
              </a:rPr>
              <a:t>nào</a:t>
            </a:r>
            <a:r>
              <a:rPr lang="en-US" altLang="en-US" dirty="0">
                <a:solidFill>
                  <a:srgbClr val="0000FF"/>
                </a:solidFill>
              </a:rPr>
              <a:t>?</a:t>
            </a:r>
          </a:p>
        </p:txBody>
      </p:sp>
      <p:sp>
        <p:nvSpPr>
          <p:cNvPr id="7" name="Oval 6"/>
          <p:cNvSpPr/>
          <p:nvPr/>
        </p:nvSpPr>
        <p:spPr>
          <a:xfrm>
            <a:off x="352425" y="2862263"/>
            <a:ext cx="533400" cy="5334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800" b="1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8" name="Oval 7"/>
          <p:cNvSpPr/>
          <p:nvPr/>
        </p:nvSpPr>
        <p:spPr>
          <a:xfrm>
            <a:off x="352425" y="3775076"/>
            <a:ext cx="533400" cy="5334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800" b="1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9" name="Oval 8"/>
          <p:cNvSpPr/>
          <p:nvPr/>
        </p:nvSpPr>
        <p:spPr>
          <a:xfrm>
            <a:off x="352425" y="4502151"/>
            <a:ext cx="533400" cy="5334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800" b="1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10" name="Oval 9"/>
          <p:cNvSpPr/>
          <p:nvPr/>
        </p:nvSpPr>
        <p:spPr>
          <a:xfrm>
            <a:off x="352425" y="5416551"/>
            <a:ext cx="533400" cy="5334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800" b="1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114425" y="2938463"/>
            <a:ext cx="8915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Nháy chuột trái lên biểu tượng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7425" y="2709863"/>
            <a:ext cx="838200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114425" y="3776663"/>
            <a:ext cx="8915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Nháy chuột phải lên biểu tượng</a:t>
            </a: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6025" y="3624263"/>
            <a:ext cx="838200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1114425" y="4581526"/>
            <a:ext cx="8915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Nháy đúp chuột lên biểu tượng</a:t>
            </a:r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9825" y="4386263"/>
            <a:ext cx="838200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1190625" y="5419726"/>
            <a:ext cx="8915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Kéo thả chuột lên biểu tượng</a:t>
            </a:r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6025" y="5224463"/>
            <a:ext cx="838200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Oval 19"/>
          <p:cNvSpPr/>
          <p:nvPr/>
        </p:nvSpPr>
        <p:spPr>
          <a:xfrm>
            <a:off x="352425" y="4489451"/>
            <a:ext cx="533400" cy="53340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800" b="1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3088" name="Slide Number Placeholder 20"/>
          <p:cNvSpPr txBox="1">
            <a:spLocks noGrp="1"/>
          </p:cNvSpPr>
          <p:nvPr/>
        </p:nvSpPr>
        <p:spPr bwMode="auto">
          <a:xfrm>
            <a:off x="6524625" y="7146926"/>
            <a:ext cx="2133600" cy="18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E2A4914C-44AA-48A3-B172-E9449EE86A2C}" type="slidenum">
              <a:rPr lang="en-US" altLang="en-US" sz="1000"/>
              <a:pPr algn="r" eaLnBrk="1" hangingPunct="1"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000"/>
          </a:p>
        </p:txBody>
      </p:sp>
      <p:pic>
        <p:nvPicPr>
          <p:cNvPr id="23" name="Picture 5" descr="15-53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5399"/>
            <a:ext cx="1981200" cy="150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722129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9" grpId="0" animBg="1"/>
      <p:bldP spid="10" grpId="0" animBg="1"/>
      <p:bldP spid="11" grpId="0"/>
      <p:bldP spid="14" grpId="0"/>
      <p:bldP spid="16" grpId="0"/>
      <p:bldP spid="18" grpId="0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2"/>
          <p:cNvSpPr txBox="1">
            <a:spLocks noChangeArrowheads="1"/>
          </p:cNvSpPr>
          <p:nvPr/>
        </p:nvSpPr>
        <p:spPr bwMode="auto">
          <a:xfrm>
            <a:off x="974725" y="84613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en-US" sz="1800">
              <a:latin typeface="Arial" panose="020B0604020202020204" pitchFamily="34" charset="0"/>
            </a:endParaRPr>
          </a:p>
        </p:txBody>
      </p:sp>
      <p:sp>
        <p:nvSpPr>
          <p:cNvPr id="48131" name="AutoShape 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405813" y="6530975"/>
            <a:ext cx="271462" cy="327025"/>
          </a:xfrm>
          <a:prstGeom prst="actionButtonBlank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pic>
        <p:nvPicPr>
          <p:cNvPr id="48132" name="Picture 5" descr="15-5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0"/>
            <a:ext cx="1981200" cy="150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3" name="Text Box 12"/>
          <p:cNvSpPr txBox="1">
            <a:spLocks noChangeArrowheads="1"/>
          </p:cNvSpPr>
          <p:nvPr/>
        </p:nvSpPr>
        <p:spPr bwMode="auto">
          <a:xfrm>
            <a:off x="0" y="1524000"/>
            <a:ext cx="7391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200" b="1" i="1">
                <a:solidFill>
                  <a:srgbClr val="0000FF"/>
                </a:solidFill>
                <a:latin typeface="Arial" panose="020B0604020202020204" pitchFamily="34" charset="0"/>
              </a:rPr>
              <a:t>Hãy chọn câu trả lời đúng</a:t>
            </a:r>
          </a:p>
        </p:txBody>
      </p:sp>
      <p:sp>
        <p:nvSpPr>
          <p:cNvPr id="22" name="AutoShape 86"/>
          <p:cNvSpPr>
            <a:spLocks noChangeArrowheads="1"/>
          </p:cNvSpPr>
          <p:nvPr/>
        </p:nvSpPr>
        <p:spPr bwMode="auto">
          <a:xfrm>
            <a:off x="2667000" y="5562600"/>
            <a:ext cx="3048000" cy="1295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4400">
                <a:solidFill>
                  <a:srgbClr val="0033CC"/>
                </a:solidFill>
                <a:latin typeface="Arial" panose="020B0604020202020204" pitchFamily="34" charset="0"/>
              </a:rPr>
              <a:t>    </a:t>
            </a:r>
            <a:r>
              <a:rPr lang="en-US" altLang="en-US" sz="4800">
                <a:solidFill>
                  <a:srgbClr val="0033CC"/>
                </a:solidFill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23" name="AutoShape 86"/>
          <p:cNvSpPr>
            <a:spLocks noChangeArrowheads="1"/>
          </p:cNvSpPr>
          <p:nvPr/>
        </p:nvSpPr>
        <p:spPr bwMode="auto">
          <a:xfrm>
            <a:off x="2667000" y="5638800"/>
            <a:ext cx="3048000" cy="12192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4400">
                <a:solidFill>
                  <a:srgbClr val="0033CC"/>
                </a:solidFill>
                <a:latin typeface="Arial" panose="020B0604020202020204" pitchFamily="34" charset="0"/>
              </a:rPr>
              <a:t>    </a:t>
            </a:r>
            <a:r>
              <a:rPr lang="en-US" altLang="en-US" sz="4800">
                <a:solidFill>
                  <a:srgbClr val="0033CC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24" name="AutoShape 86"/>
          <p:cNvSpPr>
            <a:spLocks noChangeArrowheads="1"/>
          </p:cNvSpPr>
          <p:nvPr/>
        </p:nvSpPr>
        <p:spPr bwMode="auto">
          <a:xfrm>
            <a:off x="2514600" y="5562600"/>
            <a:ext cx="3429000" cy="1295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4400">
                <a:solidFill>
                  <a:srgbClr val="0033CC"/>
                </a:solidFill>
                <a:latin typeface="Arial" panose="020B0604020202020204" pitchFamily="34" charset="0"/>
              </a:rPr>
              <a:t>    </a:t>
            </a:r>
            <a:r>
              <a:rPr lang="en-US" altLang="en-US" sz="4800">
                <a:solidFill>
                  <a:srgbClr val="0033CC"/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25" name="AutoShape 86"/>
          <p:cNvSpPr>
            <a:spLocks noChangeArrowheads="1"/>
          </p:cNvSpPr>
          <p:nvPr/>
        </p:nvSpPr>
        <p:spPr bwMode="auto">
          <a:xfrm>
            <a:off x="2576513" y="5505450"/>
            <a:ext cx="3357562" cy="1381125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4400">
                <a:solidFill>
                  <a:srgbClr val="0033CC"/>
                </a:solidFill>
                <a:latin typeface="Arial" panose="020B0604020202020204" pitchFamily="34" charset="0"/>
              </a:rPr>
              <a:t>    </a:t>
            </a:r>
            <a:r>
              <a:rPr lang="en-US" altLang="en-US" sz="4800">
                <a:solidFill>
                  <a:srgbClr val="0033CC"/>
                </a:solidFill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26" name="AutoShape 86"/>
          <p:cNvSpPr>
            <a:spLocks noChangeArrowheads="1"/>
          </p:cNvSpPr>
          <p:nvPr/>
        </p:nvSpPr>
        <p:spPr bwMode="auto">
          <a:xfrm>
            <a:off x="2514600" y="5410200"/>
            <a:ext cx="3505200" cy="1447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4400">
                <a:solidFill>
                  <a:srgbClr val="0033CC"/>
                </a:solidFill>
                <a:latin typeface="Arial" panose="020B0604020202020204" pitchFamily="34" charset="0"/>
              </a:rPr>
              <a:t>    </a:t>
            </a:r>
            <a:r>
              <a:rPr lang="en-US" altLang="en-US" sz="4800">
                <a:solidFill>
                  <a:srgbClr val="0033CC"/>
                </a:solidFill>
                <a:latin typeface="Arial" panose="020B0604020202020204" pitchFamily="34" charset="0"/>
              </a:rPr>
              <a:t>4</a:t>
            </a:r>
          </a:p>
        </p:txBody>
      </p:sp>
      <p:sp>
        <p:nvSpPr>
          <p:cNvPr id="27" name="AutoShape 86"/>
          <p:cNvSpPr>
            <a:spLocks noChangeArrowheads="1"/>
          </p:cNvSpPr>
          <p:nvPr/>
        </p:nvSpPr>
        <p:spPr bwMode="auto">
          <a:xfrm>
            <a:off x="2514600" y="5562600"/>
            <a:ext cx="3657600" cy="15240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4400">
                <a:solidFill>
                  <a:srgbClr val="0033CC"/>
                </a:solidFill>
                <a:latin typeface="Arial" panose="020B0604020202020204" pitchFamily="34" charset="0"/>
              </a:rPr>
              <a:t>     </a:t>
            </a:r>
            <a:r>
              <a:rPr lang="en-US" altLang="en-US" sz="4800">
                <a:solidFill>
                  <a:srgbClr val="0033CC"/>
                </a:solidFill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48140" name="Rectangle 21"/>
          <p:cNvSpPr>
            <a:spLocks noChangeArrowheads="1"/>
          </p:cNvSpPr>
          <p:nvPr/>
        </p:nvSpPr>
        <p:spPr bwMode="auto">
          <a:xfrm>
            <a:off x="0" y="205740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100" b="1" dirty="0" err="1">
                <a:solidFill>
                  <a:srgbClr val="FF3300"/>
                </a:solidFill>
              </a:rPr>
              <a:t>Câu</a:t>
            </a:r>
            <a:r>
              <a:rPr lang="en-US" altLang="en-US" sz="3100" b="1" dirty="0">
                <a:solidFill>
                  <a:srgbClr val="FF3300"/>
                </a:solidFill>
              </a:rPr>
              <a:t> </a:t>
            </a:r>
            <a:r>
              <a:rPr lang="en-US" altLang="en-US" sz="3100" b="1" dirty="0" smtClean="0">
                <a:solidFill>
                  <a:srgbClr val="FF3300"/>
                </a:solidFill>
              </a:rPr>
              <a:t>2: </a:t>
            </a:r>
            <a:r>
              <a:rPr lang="en-US" altLang="en-US" sz="3200" dirty="0" err="1">
                <a:solidFill>
                  <a:srgbClr val="FF3300"/>
                </a:solidFill>
                <a:cs typeface="Times New Roman" panose="02020603050405020304" pitchFamily="18" charset="0"/>
              </a:rPr>
              <a:t>Để</a:t>
            </a:r>
            <a:r>
              <a:rPr lang="en-US" altLang="en-US" sz="3200" dirty="0">
                <a:solidFill>
                  <a:srgbClr val="FF33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3300"/>
                </a:solidFill>
                <a:cs typeface="Times New Roman" panose="02020603050405020304" pitchFamily="18" charset="0"/>
              </a:rPr>
              <a:t>khởi</a:t>
            </a:r>
            <a:r>
              <a:rPr lang="en-US" altLang="en-US" sz="3200" dirty="0">
                <a:solidFill>
                  <a:srgbClr val="FF33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3300"/>
                </a:solidFill>
                <a:cs typeface="Times New Roman" panose="02020603050405020304" pitchFamily="18" charset="0"/>
              </a:rPr>
              <a:t>động</a:t>
            </a:r>
            <a:r>
              <a:rPr lang="en-US" altLang="en-US" sz="3200" dirty="0">
                <a:solidFill>
                  <a:srgbClr val="FF33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3300"/>
                </a:solidFill>
                <a:cs typeface="Times New Roman" panose="02020603050405020304" pitchFamily="18" charset="0"/>
              </a:rPr>
              <a:t>phần</a:t>
            </a:r>
            <a:r>
              <a:rPr lang="en-US" altLang="en-US" sz="3200" dirty="0">
                <a:solidFill>
                  <a:srgbClr val="FF33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3300"/>
                </a:solidFill>
                <a:cs typeface="Times New Roman" panose="02020603050405020304" pitchFamily="18" charset="0"/>
              </a:rPr>
              <a:t>mềm</a:t>
            </a:r>
            <a:r>
              <a:rPr lang="en-US" altLang="en-US" sz="3200" dirty="0">
                <a:solidFill>
                  <a:srgbClr val="FF3300"/>
                </a:solidFill>
                <a:cs typeface="Times New Roman" panose="02020603050405020304" pitchFamily="18" charset="0"/>
              </a:rPr>
              <a:t> Paint </a:t>
            </a:r>
            <a:r>
              <a:rPr lang="en-US" altLang="en-US" sz="3200" dirty="0" err="1">
                <a:solidFill>
                  <a:srgbClr val="FF3300"/>
                </a:solidFill>
                <a:cs typeface="Times New Roman" panose="02020603050405020304" pitchFamily="18" charset="0"/>
              </a:rPr>
              <a:t>em</a:t>
            </a:r>
            <a:r>
              <a:rPr lang="en-US" altLang="en-US" sz="3200" dirty="0">
                <a:solidFill>
                  <a:srgbClr val="FF33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3300"/>
                </a:solidFill>
                <a:cs typeface="Times New Roman" panose="02020603050405020304" pitchFamily="18" charset="0"/>
              </a:rPr>
              <a:t>thực</a:t>
            </a:r>
            <a:r>
              <a:rPr lang="en-US" altLang="en-US" sz="3200" dirty="0">
                <a:solidFill>
                  <a:srgbClr val="FF33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3300"/>
                </a:solidFill>
                <a:cs typeface="Times New Roman" panose="02020603050405020304" pitchFamily="18" charset="0"/>
              </a:rPr>
              <a:t>hiện</a:t>
            </a:r>
            <a:r>
              <a:rPr lang="en-US" altLang="en-US" sz="3200" dirty="0">
                <a:solidFill>
                  <a:srgbClr val="FF33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3300"/>
                </a:solidFill>
                <a:cs typeface="Times New Roman" panose="02020603050405020304" pitchFamily="18" charset="0"/>
              </a:rPr>
              <a:t>như</a:t>
            </a:r>
            <a:r>
              <a:rPr lang="en-US" altLang="en-US" sz="3200" dirty="0">
                <a:solidFill>
                  <a:srgbClr val="FF33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3300"/>
                </a:solidFill>
                <a:cs typeface="Times New Roman" panose="02020603050405020304" pitchFamily="18" charset="0"/>
              </a:rPr>
              <a:t>thế</a:t>
            </a:r>
            <a:r>
              <a:rPr lang="en-US" altLang="en-US" sz="3200" dirty="0">
                <a:solidFill>
                  <a:srgbClr val="FF33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3300"/>
                </a:solidFill>
                <a:cs typeface="Times New Roman" panose="02020603050405020304" pitchFamily="18" charset="0"/>
              </a:rPr>
              <a:t>nào</a:t>
            </a:r>
            <a:r>
              <a:rPr lang="en-US" altLang="en-US" sz="3200" dirty="0">
                <a:solidFill>
                  <a:srgbClr val="FF3300"/>
                </a:solidFill>
                <a:cs typeface="Times New Roman" panose="02020603050405020304" pitchFamily="18" charset="0"/>
              </a:rPr>
              <a:t>?</a:t>
            </a:r>
            <a:r>
              <a:rPr lang="en-US" altLang="en-US" sz="32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endParaRPr lang="en-US" altLang="en-US" sz="3100" b="1" dirty="0">
              <a:solidFill>
                <a:srgbClr val="FF3300"/>
              </a:solidFill>
            </a:endParaRPr>
          </a:p>
        </p:txBody>
      </p:sp>
      <p:sp>
        <p:nvSpPr>
          <p:cNvPr id="48141" name="TextBox 20"/>
          <p:cNvSpPr txBox="1">
            <a:spLocks noChangeArrowheads="1"/>
          </p:cNvSpPr>
          <p:nvPr/>
        </p:nvSpPr>
        <p:spPr bwMode="auto">
          <a:xfrm>
            <a:off x="0" y="3276600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rgbClr val="0000FF"/>
                </a:solidFill>
                <a:cs typeface="Times New Roman" panose="02020603050405020304" pitchFamily="18" charset="0"/>
              </a:rPr>
              <a:t>a) Nháy nút  chuột trái lên biểu tượng của phần mềm Paint</a:t>
            </a:r>
          </a:p>
        </p:txBody>
      </p:sp>
      <p:sp>
        <p:nvSpPr>
          <p:cNvPr id="48142" name="TextBox 27"/>
          <p:cNvSpPr txBox="1">
            <a:spLocks noChangeArrowheads="1"/>
          </p:cNvSpPr>
          <p:nvPr/>
        </p:nvSpPr>
        <p:spPr bwMode="auto">
          <a:xfrm>
            <a:off x="0" y="3886200"/>
            <a:ext cx="92964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rgbClr val="0000FF"/>
                </a:solidFill>
                <a:cs typeface="Times New Roman" panose="02020603050405020304" pitchFamily="18" charset="0"/>
              </a:rPr>
              <a:t>b) Nháy đúp chuột  lên biểu tượng của phần mềm Paint trên màn hình nền </a:t>
            </a:r>
          </a:p>
        </p:txBody>
      </p:sp>
      <p:sp>
        <p:nvSpPr>
          <p:cNvPr id="48143" name="TextBox 28"/>
          <p:cNvSpPr txBox="1">
            <a:spLocks noChangeArrowheads="1"/>
          </p:cNvSpPr>
          <p:nvPr/>
        </p:nvSpPr>
        <p:spPr bwMode="auto">
          <a:xfrm>
            <a:off x="0" y="4953000"/>
            <a:ext cx="7848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rgbClr val="0000FF"/>
                </a:solidFill>
                <a:cs typeface="Times New Roman" panose="02020603050405020304" pitchFamily="18" charset="0"/>
              </a:rPr>
              <a:t>c) Nháy phải chuột lên phần mềm Paint</a:t>
            </a:r>
          </a:p>
        </p:txBody>
      </p:sp>
      <p:sp>
        <p:nvSpPr>
          <p:cNvPr id="30" name="Oval 25"/>
          <p:cNvSpPr>
            <a:spLocks noChangeArrowheads="1"/>
          </p:cNvSpPr>
          <p:nvPr/>
        </p:nvSpPr>
        <p:spPr bwMode="auto">
          <a:xfrm>
            <a:off x="0" y="3886200"/>
            <a:ext cx="457200" cy="533400"/>
          </a:xfrm>
          <a:prstGeom prst="ellips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pic>
        <p:nvPicPr>
          <p:cNvPr id="4814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343400"/>
            <a:ext cx="66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4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3600" y="3276600"/>
            <a:ext cx="66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4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953000"/>
            <a:ext cx="66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48" name="AutoShape 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763000" y="6324600"/>
            <a:ext cx="381000" cy="533400"/>
          </a:xfrm>
          <a:prstGeom prst="actionButtonHom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448777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3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52" name="Picture 4" descr="cutecolorsanibear1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45150"/>
            <a:ext cx="1295400" cy="121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5" name="Picture 6" descr="15-53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0"/>
            <a:ext cx="2057400" cy="156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6" name="Text Box 12"/>
          <p:cNvSpPr txBox="1">
            <a:spLocks noChangeArrowheads="1"/>
          </p:cNvSpPr>
          <p:nvPr/>
        </p:nvSpPr>
        <p:spPr bwMode="auto">
          <a:xfrm>
            <a:off x="1828800" y="1630363"/>
            <a:ext cx="73914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Blip>
                <a:blip r:embed="rId5"/>
              </a:buBlip>
            </a:pPr>
            <a:r>
              <a:rPr lang="en-US" altLang="en-US" sz="3200" b="1" i="1">
                <a:solidFill>
                  <a:srgbClr val="0000FF"/>
                </a:solidFill>
                <a:latin typeface="Arial" panose="020B0604020202020204" pitchFamily="34" charset="0"/>
              </a:rPr>
              <a:t>Hãy chọn câu trả lời đúng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1116013" y="1160463"/>
            <a:ext cx="86868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vi-VN" altLang="en-US" sz="3200" b="1">
              <a:solidFill>
                <a:srgbClr val="FFC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AutoShape 86"/>
          <p:cNvSpPr>
            <a:spLocks noChangeArrowheads="1"/>
          </p:cNvSpPr>
          <p:nvPr/>
        </p:nvSpPr>
        <p:spPr bwMode="auto">
          <a:xfrm>
            <a:off x="2667000" y="5562600"/>
            <a:ext cx="3048000" cy="1295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4400">
                <a:solidFill>
                  <a:srgbClr val="0033CC"/>
                </a:solidFill>
                <a:latin typeface="Arial" panose="020B0604020202020204" pitchFamily="34" charset="0"/>
              </a:rPr>
              <a:t>    </a:t>
            </a:r>
            <a:r>
              <a:rPr lang="en-US" altLang="en-US" sz="4800">
                <a:solidFill>
                  <a:srgbClr val="0033CC"/>
                </a:solidFill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23" name="AutoShape 86"/>
          <p:cNvSpPr>
            <a:spLocks noChangeArrowheads="1"/>
          </p:cNvSpPr>
          <p:nvPr/>
        </p:nvSpPr>
        <p:spPr bwMode="auto">
          <a:xfrm>
            <a:off x="2667000" y="5638800"/>
            <a:ext cx="3048000" cy="12192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4400">
                <a:solidFill>
                  <a:srgbClr val="0033CC"/>
                </a:solidFill>
                <a:latin typeface="Arial" panose="020B0604020202020204" pitchFamily="34" charset="0"/>
              </a:rPr>
              <a:t>    </a:t>
            </a:r>
            <a:r>
              <a:rPr lang="en-US" altLang="en-US" sz="4800">
                <a:solidFill>
                  <a:srgbClr val="0033CC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24" name="AutoShape 86"/>
          <p:cNvSpPr>
            <a:spLocks noChangeArrowheads="1"/>
          </p:cNvSpPr>
          <p:nvPr/>
        </p:nvSpPr>
        <p:spPr bwMode="auto">
          <a:xfrm>
            <a:off x="2514600" y="5562600"/>
            <a:ext cx="3429000" cy="1295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4400">
                <a:solidFill>
                  <a:srgbClr val="0033CC"/>
                </a:solidFill>
                <a:latin typeface="Arial" panose="020B0604020202020204" pitchFamily="34" charset="0"/>
              </a:rPr>
              <a:t>    </a:t>
            </a:r>
            <a:r>
              <a:rPr lang="en-US" altLang="en-US" sz="4800">
                <a:solidFill>
                  <a:srgbClr val="0033CC"/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25" name="AutoShape 86"/>
          <p:cNvSpPr>
            <a:spLocks noChangeArrowheads="1"/>
          </p:cNvSpPr>
          <p:nvPr/>
        </p:nvSpPr>
        <p:spPr bwMode="auto">
          <a:xfrm>
            <a:off x="2576513" y="5505450"/>
            <a:ext cx="3357562" cy="1381125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4400">
                <a:solidFill>
                  <a:srgbClr val="0033CC"/>
                </a:solidFill>
                <a:latin typeface="Arial" panose="020B0604020202020204" pitchFamily="34" charset="0"/>
              </a:rPr>
              <a:t>    </a:t>
            </a:r>
            <a:r>
              <a:rPr lang="en-US" altLang="en-US" sz="4800">
                <a:solidFill>
                  <a:srgbClr val="0033CC"/>
                </a:solidFill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26" name="AutoShape 86"/>
          <p:cNvSpPr>
            <a:spLocks noChangeArrowheads="1"/>
          </p:cNvSpPr>
          <p:nvPr/>
        </p:nvSpPr>
        <p:spPr bwMode="auto">
          <a:xfrm>
            <a:off x="2514600" y="5410200"/>
            <a:ext cx="3505200" cy="1447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4400">
                <a:solidFill>
                  <a:srgbClr val="0033CC"/>
                </a:solidFill>
                <a:latin typeface="Arial" panose="020B0604020202020204" pitchFamily="34" charset="0"/>
              </a:rPr>
              <a:t>    </a:t>
            </a:r>
            <a:r>
              <a:rPr lang="en-US" altLang="en-US" sz="4800">
                <a:solidFill>
                  <a:srgbClr val="0033CC"/>
                </a:solidFill>
                <a:latin typeface="Arial" panose="020B0604020202020204" pitchFamily="34" charset="0"/>
              </a:rPr>
              <a:t>4</a:t>
            </a:r>
          </a:p>
        </p:txBody>
      </p:sp>
      <p:sp>
        <p:nvSpPr>
          <p:cNvPr id="27" name="AutoShape 86"/>
          <p:cNvSpPr>
            <a:spLocks noChangeArrowheads="1"/>
          </p:cNvSpPr>
          <p:nvPr/>
        </p:nvSpPr>
        <p:spPr bwMode="auto">
          <a:xfrm>
            <a:off x="2495550" y="5405438"/>
            <a:ext cx="3657600" cy="15240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4400">
                <a:solidFill>
                  <a:srgbClr val="0033CC"/>
                </a:solidFill>
                <a:latin typeface="Arial" panose="020B0604020202020204" pitchFamily="34" charset="0"/>
              </a:rPr>
              <a:t>     </a:t>
            </a:r>
            <a:r>
              <a:rPr lang="en-US" altLang="en-US" sz="4800">
                <a:solidFill>
                  <a:srgbClr val="0033CC"/>
                </a:solidFill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49164" name="Rectangle 21"/>
          <p:cNvSpPr>
            <a:spLocks noChangeArrowheads="1"/>
          </p:cNvSpPr>
          <p:nvPr/>
        </p:nvSpPr>
        <p:spPr bwMode="auto">
          <a:xfrm>
            <a:off x="457200" y="2057400"/>
            <a:ext cx="8305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b="1" u="sng" dirty="0" err="1">
                <a:solidFill>
                  <a:srgbClr val="0000FF"/>
                </a:solidFill>
                <a:latin typeface="Arial" panose="020B0604020202020204" pitchFamily="34" charset="0"/>
              </a:rPr>
              <a:t>Câu</a:t>
            </a:r>
            <a:r>
              <a:rPr lang="en-US" altLang="en-US" b="1" u="sng" dirty="0">
                <a:solidFill>
                  <a:srgbClr val="0000FF"/>
                </a:solidFill>
                <a:latin typeface="Arial" panose="020B0604020202020204" pitchFamily="34" charset="0"/>
              </a:rPr>
              <a:t> 3</a:t>
            </a:r>
            <a:r>
              <a:rPr lang="en-US" altLang="en-US" b="1" u="sng" dirty="0" smtClean="0">
                <a:solidFill>
                  <a:srgbClr val="0000FF"/>
                </a:solidFill>
                <a:latin typeface="Arial" panose="020B0604020202020204" pitchFamily="34" charset="0"/>
              </a:rPr>
              <a:t>: </a:t>
            </a:r>
            <a:r>
              <a:rPr lang="en-US" altLang="en-US" dirty="0" err="1">
                <a:solidFill>
                  <a:srgbClr val="0000FF"/>
                </a:solidFill>
              </a:rPr>
              <a:t>Đâu</a:t>
            </a:r>
            <a:r>
              <a:rPr lang="en-US" altLang="en-US" dirty="0">
                <a:solidFill>
                  <a:srgbClr val="0000FF"/>
                </a:solidFill>
              </a:rPr>
              <a:t> </a:t>
            </a:r>
            <a:r>
              <a:rPr lang="en-US" altLang="en-US" dirty="0" err="1">
                <a:solidFill>
                  <a:srgbClr val="0000FF"/>
                </a:solidFill>
              </a:rPr>
              <a:t>là</a:t>
            </a:r>
            <a:r>
              <a:rPr lang="en-US" altLang="en-US" dirty="0">
                <a:solidFill>
                  <a:srgbClr val="0000FF"/>
                </a:solidFill>
              </a:rPr>
              <a:t> </a:t>
            </a:r>
            <a:r>
              <a:rPr lang="en-US" altLang="en-US" dirty="0" err="1">
                <a:solidFill>
                  <a:srgbClr val="0000FF"/>
                </a:solidFill>
              </a:rPr>
              <a:t>c</a:t>
            </a:r>
            <a:r>
              <a:rPr lang="en-US" altLang="en-US" dirty="0" err="1">
                <a:solidFill>
                  <a:srgbClr val="0000FF"/>
                </a:solidFill>
                <a:cs typeface="Times New Roman" panose="02020603050405020304" pitchFamily="18" charset="0"/>
              </a:rPr>
              <a:t>ông</a:t>
            </a:r>
            <a:r>
              <a:rPr lang="en-US" altLang="en-US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cs typeface="Times New Roman" panose="02020603050405020304" pitchFamily="18" charset="0"/>
              </a:rPr>
              <a:t>cụ</a:t>
            </a:r>
            <a:r>
              <a:rPr lang="en-US" altLang="en-US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cs typeface="Times New Roman" panose="02020603050405020304" pitchFamily="18" charset="0"/>
              </a:rPr>
              <a:t>bút</a:t>
            </a:r>
            <a:r>
              <a:rPr lang="en-US" altLang="en-US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cs typeface="Times New Roman" panose="02020603050405020304" pitchFamily="18" charset="0"/>
              </a:rPr>
              <a:t>vẽ</a:t>
            </a:r>
            <a:r>
              <a:rPr lang="en-US" altLang="en-US" dirty="0">
                <a:solidFill>
                  <a:srgbClr val="0000FF"/>
                </a:solidFill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9165" name="Text Box 10"/>
          <p:cNvSpPr txBox="1">
            <a:spLocks noChangeArrowheads="1"/>
          </p:cNvSpPr>
          <p:nvPr/>
        </p:nvSpPr>
        <p:spPr bwMode="auto">
          <a:xfrm>
            <a:off x="1865313" y="3209925"/>
            <a:ext cx="396081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3200" i="1">
                <a:solidFill>
                  <a:srgbClr val="0000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A. </a:t>
            </a:r>
          </a:p>
        </p:txBody>
      </p:sp>
      <p:sp>
        <p:nvSpPr>
          <p:cNvPr id="49166" name="Text Box 11"/>
          <p:cNvSpPr txBox="1">
            <a:spLocks noChangeArrowheads="1"/>
          </p:cNvSpPr>
          <p:nvPr/>
        </p:nvSpPr>
        <p:spPr bwMode="auto">
          <a:xfrm>
            <a:off x="1828800" y="4648200"/>
            <a:ext cx="396081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3200" i="1">
                <a:solidFill>
                  <a:srgbClr val="0000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C. </a:t>
            </a:r>
          </a:p>
        </p:txBody>
      </p:sp>
      <p:pic>
        <p:nvPicPr>
          <p:cNvPr id="49167" name="Picture 2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3152775"/>
            <a:ext cx="569912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68" name="Picture 3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4594225"/>
            <a:ext cx="534987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69" name="TextBox 15"/>
          <p:cNvSpPr txBox="1">
            <a:spLocks noChangeArrowheads="1"/>
          </p:cNvSpPr>
          <p:nvPr/>
        </p:nvSpPr>
        <p:spPr bwMode="auto">
          <a:xfrm>
            <a:off x="1843088" y="3900488"/>
            <a:ext cx="62071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3200" i="1">
                <a:solidFill>
                  <a:srgbClr val="0000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B.</a:t>
            </a:r>
          </a:p>
        </p:txBody>
      </p:sp>
      <p:sp>
        <p:nvSpPr>
          <p:cNvPr id="35" name="Oval 34"/>
          <p:cNvSpPr/>
          <p:nvPr/>
        </p:nvSpPr>
        <p:spPr>
          <a:xfrm>
            <a:off x="1781175" y="3846513"/>
            <a:ext cx="679450" cy="738187"/>
          </a:xfrm>
          <a:prstGeom prst="ellipse">
            <a:avLst/>
          </a:prstGeom>
          <a:noFill/>
          <a:ln w="571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0"/>
              </a:spcBef>
              <a:defRPr/>
            </a:pPr>
            <a:endParaRPr lang="vi-VN" sz="3200">
              <a:solidFill>
                <a:srgbClr val="FFC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9171" name="AutoShape 23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229600" y="6477000"/>
            <a:ext cx="457200" cy="381000"/>
          </a:xfrm>
          <a:prstGeom prst="actionButtonForwardNex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1800">
              <a:latin typeface="Arial" panose="020B0604020202020204" pitchFamily="34" charset="0"/>
            </a:endParaRPr>
          </a:p>
        </p:txBody>
      </p:sp>
      <p:pic>
        <p:nvPicPr>
          <p:cNvPr id="4917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886200"/>
            <a:ext cx="557213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73" name="AutoShape 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763000" y="6324600"/>
            <a:ext cx="381000" cy="533400"/>
          </a:xfrm>
          <a:prstGeom prst="actionButtonHom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49174" name="AutoShape 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405813" y="6530975"/>
            <a:ext cx="271462" cy="327025"/>
          </a:xfrm>
          <a:prstGeom prst="actionButtonBlank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095094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0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8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0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0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3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AutoShape 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763000" y="6324600"/>
            <a:ext cx="381000" cy="533400"/>
          </a:xfrm>
          <a:prstGeom prst="actionButtonHom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50179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305800" y="6477000"/>
            <a:ext cx="381000" cy="381000"/>
          </a:xfrm>
          <a:prstGeom prst="actionButtonBlank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pic>
        <p:nvPicPr>
          <p:cNvPr id="130052" name="Picture 4" descr="cutecolorsanibear1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45150"/>
            <a:ext cx="1295400" cy="121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1" name="Picture 6" descr="15-53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0"/>
            <a:ext cx="2057400" cy="156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2" name="Text Box 12"/>
          <p:cNvSpPr txBox="1">
            <a:spLocks noChangeArrowheads="1"/>
          </p:cNvSpPr>
          <p:nvPr/>
        </p:nvSpPr>
        <p:spPr bwMode="auto">
          <a:xfrm>
            <a:off x="533400" y="1630363"/>
            <a:ext cx="73914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Tx/>
              <a:buBlip>
                <a:blip r:embed="rId5"/>
              </a:buBlip>
            </a:pPr>
            <a:r>
              <a:rPr lang="en-US" altLang="en-US" sz="3200" b="1" i="1">
                <a:solidFill>
                  <a:srgbClr val="0000FF"/>
                </a:solidFill>
                <a:latin typeface="Arial" panose="020B0604020202020204" pitchFamily="34" charset="0"/>
              </a:rPr>
              <a:t>Hãy chọn câu trả lời đúng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1116013" y="1160463"/>
            <a:ext cx="86868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en-US" sz="3200" b="1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22" name="AutoShape 86"/>
          <p:cNvSpPr>
            <a:spLocks noChangeArrowheads="1"/>
          </p:cNvSpPr>
          <p:nvPr/>
        </p:nvSpPr>
        <p:spPr bwMode="auto">
          <a:xfrm>
            <a:off x="2667000" y="5562600"/>
            <a:ext cx="3048000" cy="1295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4400">
                <a:solidFill>
                  <a:srgbClr val="0033CC"/>
                </a:solidFill>
                <a:latin typeface="Arial" panose="020B0604020202020204" pitchFamily="34" charset="0"/>
              </a:rPr>
              <a:t>    </a:t>
            </a:r>
            <a:r>
              <a:rPr lang="en-US" altLang="en-US" sz="4800">
                <a:solidFill>
                  <a:srgbClr val="0033CC"/>
                </a:solidFill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23" name="AutoShape 86"/>
          <p:cNvSpPr>
            <a:spLocks noChangeArrowheads="1"/>
          </p:cNvSpPr>
          <p:nvPr/>
        </p:nvSpPr>
        <p:spPr bwMode="auto">
          <a:xfrm>
            <a:off x="2667000" y="5638800"/>
            <a:ext cx="3048000" cy="12192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4400">
                <a:solidFill>
                  <a:srgbClr val="0033CC"/>
                </a:solidFill>
                <a:latin typeface="Arial" panose="020B0604020202020204" pitchFamily="34" charset="0"/>
              </a:rPr>
              <a:t>    </a:t>
            </a:r>
            <a:r>
              <a:rPr lang="en-US" altLang="en-US" sz="4800">
                <a:solidFill>
                  <a:srgbClr val="0033CC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24" name="AutoShape 86"/>
          <p:cNvSpPr>
            <a:spLocks noChangeArrowheads="1"/>
          </p:cNvSpPr>
          <p:nvPr/>
        </p:nvSpPr>
        <p:spPr bwMode="auto">
          <a:xfrm>
            <a:off x="2514600" y="5562600"/>
            <a:ext cx="3429000" cy="1295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4400">
                <a:solidFill>
                  <a:srgbClr val="0033CC"/>
                </a:solidFill>
                <a:latin typeface="Arial" panose="020B0604020202020204" pitchFamily="34" charset="0"/>
              </a:rPr>
              <a:t>    </a:t>
            </a:r>
            <a:r>
              <a:rPr lang="en-US" altLang="en-US" sz="4800">
                <a:solidFill>
                  <a:srgbClr val="0033CC"/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25" name="AutoShape 86"/>
          <p:cNvSpPr>
            <a:spLocks noChangeArrowheads="1"/>
          </p:cNvSpPr>
          <p:nvPr/>
        </p:nvSpPr>
        <p:spPr bwMode="auto">
          <a:xfrm>
            <a:off x="2576513" y="5505450"/>
            <a:ext cx="3357562" cy="1381125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4400">
                <a:solidFill>
                  <a:srgbClr val="0033CC"/>
                </a:solidFill>
                <a:latin typeface="Arial" panose="020B0604020202020204" pitchFamily="34" charset="0"/>
              </a:rPr>
              <a:t>    </a:t>
            </a:r>
            <a:r>
              <a:rPr lang="en-US" altLang="en-US" sz="4800">
                <a:solidFill>
                  <a:srgbClr val="0033CC"/>
                </a:solidFill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26" name="AutoShape 86"/>
          <p:cNvSpPr>
            <a:spLocks noChangeArrowheads="1"/>
          </p:cNvSpPr>
          <p:nvPr/>
        </p:nvSpPr>
        <p:spPr bwMode="auto">
          <a:xfrm>
            <a:off x="2514600" y="5410200"/>
            <a:ext cx="3505200" cy="1447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4400">
                <a:solidFill>
                  <a:srgbClr val="0033CC"/>
                </a:solidFill>
                <a:latin typeface="Arial" panose="020B0604020202020204" pitchFamily="34" charset="0"/>
              </a:rPr>
              <a:t>    </a:t>
            </a:r>
            <a:r>
              <a:rPr lang="en-US" altLang="en-US" sz="4800">
                <a:solidFill>
                  <a:srgbClr val="0033CC"/>
                </a:solidFill>
                <a:latin typeface="Arial" panose="020B0604020202020204" pitchFamily="34" charset="0"/>
              </a:rPr>
              <a:t>4</a:t>
            </a:r>
          </a:p>
        </p:txBody>
      </p:sp>
      <p:sp>
        <p:nvSpPr>
          <p:cNvPr id="27" name="AutoShape 86"/>
          <p:cNvSpPr>
            <a:spLocks noChangeArrowheads="1"/>
          </p:cNvSpPr>
          <p:nvPr/>
        </p:nvSpPr>
        <p:spPr bwMode="auto">
          <a:xfrm>
            <a:off x="2495550" y="5405438"/>
            <a:ext cx="3657600" cy="15240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4400">
                <a:solidFill>
                  <a:srgbClr val="0033CC"/>
                </a:solidFill>
                <a:latin typeface="Arial" panose="020B0604020202020204" pitchFamily="34" charset="0"/>
              </a:rPr>
              <a:t>     </a:t>
            </a:r>
            <a:r>
              <a:rPr lang="en-US" altLang="en-US" sz="4800">
                <a:solidFill>
                  <a:srgbClr val="0033CC"/>
                </a:solidFill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50190" name="Rectangle 21"/>
          <p:cNvSpPr>
            <a:spLocks noChangeArrowheads="1"/>
          </p:cNvSpPr>
          <p:nvPr/>
        </p:nvSpPr>
        <p:spPr bwMode="auto">
          <a:xfrm>
            <a:off x="457200" y="2286000"/>
            <a:ext cx="8305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b="1" u="sng" dirty="0" err="1">
                <a:solidFill>
                  <a:srgbClr val="FF0000"/>
                </a:solidFill>
              </a:rPr>
              <a:t>Câu</a:t>
            </a:r>
            <a:r>
              <a:rPr lang="en-US" altLang="en-US" b="1" u="sng" dirty="0">
                <a:solidFill>
                  <a:srgbClr val="FF0000"/>
                </a:solidFill>
              </a:rPr>
              <a:t> </a:t>
            </a:r>
            <a:r>
              <a:rPr lang="en-US" altLang="en-US" b="1" u="sng" dirty="0" smtClean="0">
                <a:solidFill>
                  <a:srgbClr val="FF0000"/>
                </a:solidFill>
              </a:rPr>
              <a:t>4: </a:t>
            </a:r>
            <a:r>
              <a:rPr lang="nl-NL" altLang="en-US" b="1" dirty="0">
                <a:solidFill>
                  <a:srgbClr val="FF3300"/>
                </a:solidFill>
              </a:rPr>
              <a:t>Để thực hiện thao tác lưu bài vẽ em thực hiện mấy bước</a:t>
            </a:r>
            <a:r>
              <a:rPr lang="nl-NL" altLang="en-US" dirty="0">
                <a:solidFill>
                  <a:srgbClr val="FF3300"/>
                </a:solidFill>
              </a:rPr>
              <a:t> .</a:t>
            </a:r>
            <a:endParaRPr lang="en-US" altLang="en-US" b="1" dirty="0">
              <a:solidFill>
                <a:srgbClr val="FF3300"/>
              </a:solidFill>
            </a:endParaRPr>
          </a:p>
        </p:txBody>
      </p:sp>
      <p:sp>
        <p:nvSpPr>
          <p:cNvPr id="19" name="Oval 19"/>
          <p:cNvSpPr>
            <a:spLocks noChangeArrowheads="1"/>
          </p:cNvSpPr>
          <p:nvPr/>
        </p:nvSpPr>
        <p:spPr bwMode="auto">
          <a:xfrm>
            <a:off x="1219200" y="4114800"/>
            <a:ext cx="457200" cy="457200"/>
          </a:xfrm>
          <a:prstGeom prst="ellips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50192" name="Rectangle 22"/>
          <p:cNvSpPr>
            <a:spLocks noChangeArrowheads="1"/>
          </p:cNvSpPr>
          <p:nvPr/>
        </p:nvSpPr>
        <p:spPr bwMode="auto">
          <a:xfrm>
            <a:off x="1225550" y="3200400"/>
            <a:ext cx="2590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nl-NL" altLang="en-US" b="1">
                <a:solidFill>
                  <a:srgbClr val="0000FF"/>
                </a:solidFill>
              </a:rPr>
              <a:t>A.  2 bước</a:t>
            </a:r>
            <a:endParaRPr lang="en-US" altLang="en-US" b="1">
              <a:solidFill>
                <a:srgbClr val="0000FF"/>
              </a:solidFill>
            </a:endParaRPr>
          </a:p>
        </p:txBody>
      </p:sp>
      <p:sp>
        <p:nvSpPr>
          <p:cNvPr id="50193" name="Rectangle 23"/>
          <p:cNvSpPr>
            <a:spLocks noChangeArrowheads="1"/>
          </p:cNvSpPr>
          <p:nvPr/>
        </p:nvSpPr>
        <p:spPr bwMode="auto">
          <a:xfrm>
            <a:off x="1295400" y="4038600"/>
            <a:ext cx="2590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nl-NL" altLang="en-US" b="1">
                <a:solidFill>
                  <a:srgbClr val="0000FF"/>
                </a:solidFill>
              </a:rPr>
              <a:t>B. 4 bước</a:t>
            </a:r>
            <a:endParaRPr lang="en-US" altLang="en-US" b="1">
              <a:solidFill>
                <a:srgbClr val="0000FF"/>
              </a:solidFill>
            </a:endParaRPr>
          </a:p>
        </p:txBody>
      </p:sp>
      <p:sp>
        <p:nvSpPr>
          <p:cNvPr id="50194" name="Rectangle 24"/>
          <p:cNvSpPr>
            <a:spLocks noChangeArrowheads="1"/>
          </p:cNvSpPr>
          <p:nvPr/>
        </p:nvSpPr>
        <p:spPr bwMode="auto">
          <a:xfrm>
            <a:off x="1295400" y="4724400"/>
            <a:ext cx="2667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nl-NL" altLang="en-US" b="1">
                <a:solidFill>
                  <a:srgbClr val="0000FF"/>
                </a:solidFill>
              </a:rPr>
              <a:t>C. 5 bước</a:t>
            </a:r>
            <a:endParaRPr lang="en-US" altLang="en-US" b="1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50487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0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8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0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0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AutoShape 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763000" y="6324600"/>
            <a:ext cx="381000" cy="533400"/>
          </a:xfrm>
          <a:prstGeom prst="actionButtonHom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52227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305800" y="6477000"/>
            <a:ext cx="381000" cy="381000"/>
          </a:xfrm>
          <a:prstGeom prst="actionButtonBlank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pic>
        <p:nvPicPr>
          <p:cNvPr id="130052" name="Picture 4" descr="cutecolorsanibear1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45150"/>
            <a:ext cx="1295400" cy="121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9" name="Picture 6" descr="15-53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0"/>
            <a:ext cx="2057400" cy="156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30" name="Text Box 12"/>
          <p:cNvSpPr txBox="1">
            <a:spLocks noChangeArrowheads="1"/>
          </p:cNvSpPr>
          <p:nvPr/>
        </p:nvSpPr>
        <p:spPr bwMode="auto">
          <a:xfrm>
            <a:off x="533400" y="1630363"/>
            <a:ext cx="73914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Tx/>
              <a:buBlip>
                <a:blip r:embed="rId5"/>
              </a:buBlip>
            </a:pPr>
            <a:r>
              <a:rPr lang="en-US" altLang="en-US" sz="3200" b="1" i="1">
                <a:solidFill>
                  <a:srgbClr val="0000FF"/>
                </a:solidFill>
                <a:latin typeface="Arial" panose="020B0604020202020204" pitchFamily="34" charset="0"/>
              </a:rPr>
              <a:t>Hãy chọn câu trả lời đúng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1116013" y="1160463"/>
            <a:ext cx="86868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en-US" sz="3200" b="1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22" name="AutoShape 86"/>
          <p:cNvSpPr>
            <a:spLocks noChangeArrowheads="1"/>
          </p:cNvSpPr>
          <p:nvPr/>
        </p:nvSpPr>
        <p:spPr bwMode="auto">
          <a:xfrm>
            <a:off x="2667000" y="5562600"/>
            <a:ext cx="3048000" cy="1295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4400">
                <a:solidFill>
                  <a:srgbClr val="0033CC"/>
                </a:solidFill>
                <a:latin typeface="Arial" panose="020B0604020202020204" pitchFamily="34" charset="0"/>
              </a:rPr>
              <a:t>    </a:t>
            </a:r>
            <a:r>
              <a:rPr lang="en-US" altLang="en-US" sz="4800">
                <a:solidFill>
                  <a:srgbClr val="0033CC"/>
                </a:solidFill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23" name="AutoShape 86"/>
          <p:cNvSpPr>
            <a:spLocks noChangeArrowheads="1"/>
          </p:cNvSpPr>
          <p:nvPr/>
        </p:nvSpPr>
        <p:spPr bwMode="auto">
          <a:xfrm>
            <a:off x="2667000" y="5638800"/>
            <a:ext cx="3048000" cy="12192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4400">
                <a:solidFill>
                  <a:srgbClr val="0033CC"/>
                </a:solidFill>
                <a:latin typeface="Arial" panose="020B0604020202020204" pitchFamily="34" charset="0"/>
              </a:rPr>
              <a:t>    </a:t>
            </a:r>
            <a:r>
              <a:rPr lang="en-US" altLang="en-US" sz="4800">
                <a:solidFill>
                  <a:srgbClr val="0033CC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24" name="AutoShape 86"/>
          <p:cNvSpPr>
            <a:spLocks noChangeArrowheads="1"/>
          </p:cNvSpPr>
          <p:nvPr/>
        </p:nvSpPr>
        <p:spPr bwMode="auto">
          <a:xfrm>
            <a:off x="2514600" y="5562600"/>
            <a:ext cx="3429000" cy="1295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4400">
                <a:solidFill>
                  <a:srgbClr val="0033CC"/>
                </a:solidFill>
                <a:latin typeface="Arial" panose="020B0604020202020204" pitchFamily="34" charset="0"/>
              </a:rPr>
              <a:t>    </a:t>
            </a:r>
            <a:r>
              <a:rPr lang="en-US" altLang="en-US" sz="4800">
                <a:solidFill>
                  <a:srgbClr val="0033CC"/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25" name="AutoShape 86"/>
          <p:cNvSpPr>
            <a:spLocks noChangeArrowheads="1"/>
          </p:cNvSpPr>
          <p:nvPr/>
        </p:nvSpPr>
        <p:spPr bwMode="auto">
          <a:xfrm>
            <a:off x="2576513" y="5505450"/>
            <a:ext cx="3357562" cy="1381125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4400">
                <a:solidFill>
                  <a:srgbClr val="0033CC"/>
                </a:solidFill>
                <a:latin typeface="Arial" panose="020B0604020202020204" pitchFamily="34" charset="0"/>
              </a:rPr>
              <a:t>    </a:t>
            </a:r>
            <a:r>
              <a:rPr lang="en-US" altLang="en-US" sz="4800">
                <a:solidFill>
                  <a:srgbClr val="0033CC"/>
                </a:solidFill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26" name="AutoShape 86"/>
          <p:cNvSpPr>
            <a:spLocks noChangeArrowheads="1"/>
          </p:cNvSpPr>
          <p:nvPr/>
        </p:nvSpPr>
        <p:spPr bwMode="auto">
          <a:xfrm>
            <a:off x="2514600" y="5410200"/>
            <a:ext cx="3505200" cy="1447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4400">
                <a:solidFill>
                  <a:srgbClr val="0033CC"/>
                </a:solidFill>
                <a:latin typeface="Arial" panose="020B0604020202020204" pitchFamily="34" charset="0"/>
              </a:rPr>
              <a:t>    </a:t>
            </a:r>
            <a:r>
              <a:rPr lang="en-US" altLang="en-US" sz="4800">
                <a:solidFill>
                  <a:srgbClr val="0033CC"/>
                </a:solidFill>
                <a:latin typeface="Arial" panose="020B0604020202020204" pitchFamily="34" charset="0"/>
              </a:rPr>
              <a:t>4</a:t>
            </a:r>
          </a:p>
        </p:txBody>
      </p:sp>
      <p:sp>
        <p:nvSpPr>
          <p:cNvPr id="27" name="AutoShape 86"/>
          <p:cNvSpPr>
            <a:spLocks noChangeArrowheads="1"/>
          </p:cNvSpPr>
          <p:nvPr/>
        </p:nvSpPr>
        <p:spPr bwMode="auto">
          <a:xfrm>
            <a:off x="2495550" y="5405438"/>
            <a:ext cx="3657600" cy="15240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4400">
                <a:solidFill>
                  <a:srgbClr val="0033CC"/>
                </a:solidFill>
                <a:latin typeface="Arial" panose="020B0604020202020204" pitchFamily="34" charset="0"/>
              </a:rPr>
              <a:t>     </a:t>
            </a:r>
            <a:r>
              <a:rPr lang="en-US" altLang="en-US" sz="4800">
                <a:solidFill>
                  <a:srgbClr val="0033CC"/>
                </a:solidFill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52238" name="Rectangle 21"/>
          <p:cNvSpPr>
            <a:spLocks noChangeArrowheads="1"/>
          </p:cNvSpPr>
          <p:nvPr/>
        </p:nvSpPr>
        <p:spPr bwMode="auto">
          <a:xfrm>
            <a:off x="457200" y="2286000"/>
            <a:ext cx="8305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b="1" u="sng">
                <a:solidFill>
                  <a:srgbClr val="FF0000"/>
                </a:solidFill>
              </a:rPr>
              <a:t>Câu 5: </a:t>
            </a:r>
            <a:r>
              <a:rPr lang="en-US" altLang="en-US">
                <a:solidFill>
                  <a:srgbClr val="FF3300"/>
                </a:solidFill>
                <a:cs typeface="Times New Roman" panose="02020603050405020304" pitchFamily="18" charset="0"/>
              </a:rPr>
              <a:t>Để lưu bài vẽ em nhấn nút lệnh  nào sau đây</a:t>
            </a:r>
          </a:p>
        </p:txBody>
      </p:sp>
      <p:sp>
        <p:nvSpPr>
          <p:cNvPr id="52239" name="Rectangle 22"/>
          <p:cNvSpPr>
            <a:spLocks noChangeArrowheads="1"/>
          </p:cNvSpPr>
          <p:nvPr/>
        </p:nvSpPr>
        <p:spPr bwMode="auto">
          <a:xfrm>
            <a:off x="1295400" y="3276600"/>
            <a:ext cx="2590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nl-NL" altLang="en-US" sz="3200" b="1">
                <a:solidFill>
                  <a:srgbClr val="0000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A.</a:t>
            </a:r>
            <a:r>
              <a:rPr lang="nl-NL" altLang="en-US" sz="3200" b="1">
                <a:solidFill>
                  <a:srgbClr val="FFC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altLang="en-US" sz="3200" b="1">
              <a:solidFill>
                <a:srgbClr val="FFC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2240" name="Rectangle 23"/>
          <p:cNvSpPr>
            <a:spLocks noChangeArrowheads="1"/>
          </p:cNvSpPr>
          <p:nvPr/>
        </p:nvSpPr>
        <p:spPr bwMode="auto">
          <a:xfrm>
            <a:off x="1295400" y="4114800"/>
            <a:ext cx="2590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nl-NL" altLang="en-US" sz="3200" b="1">
                <a:solidFill>
                  <a:srgbClr val="0000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B.</a:t>
            </a:r>
            <a:endParaRPr lang="en-US" altLang="en-US" sz="3200" b="1">
              <a:solidFill>
                <a:srgbClr val="0000FF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2241" name="Rectangle 24"/>
          <p:cNvSpPr>
            <a:spLocks noChangeArrowheads="1"/>
          </p:cNvSpPr>
          <p:nvPr/>
        </p:nvSpPr>
        <p:spPr bwMode="auto">
          <a:xfrm>
            <a:off x="1295400" y="4800600"/>
            <a:ext cx="2667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nl-NL" altLang="en-US" sz="3200" b="1">
                <a:solidFill>
                  <a:srgbClr val="0000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C.</a:t>
            </a:r>
            <a:endParaRPr lang="en-US" altLang="en-US" sz="3200" b="1">
              <a:solidFill>
                <a:srgbClr val="0000FF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2242" name="Picture 1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200400"/>
            <a:ext cx="533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43" name="Picture 2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114800"/>
            <a:ext cx="59372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44" name="Picture 2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876800"/>
            <a:ext cx="538163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Oval 19"/>
          <p:cNvSpPr>
            <a:spLocks noChangeArrowheads="1"/>
          </p:cNvSpPr>
          <p:nvPr/>
        </p:nvSpPr>
        <p:spPr bwMode="auto">
          <a:xfrm>
            <a:off x="1295400" y="4876800"/>
            <a:ext cx="533400" cy="457200"/>
          </a:xfrm>
          <a:prstGeom prst="ellips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686389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0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8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0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0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499" y="1714500"/>
            <a:ext cx="7246938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Slide Number Placeholder 9"/>
          <p:cNvSpPr txBox="1">
            <a:spLocks noGrp="1"/>
          </p:cNvSpPr>
          <p:nvPr/>
        </p:nvSpPr>
        <p:spPr bwMode="auto">
          <a:xfrm>
            <a:off x="7010400" y="6477000"/>
            <a:ext cx="2133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000"/>
              <a:t>4</a:t>
            </a:r>
          </a:p>
        </p:txBody>
      </p:sp>
      <p:sp>
        <p:nvSpPr>
          <p:cNvPr id="7" name="Text Box 11">
            <a:extLst>
              <a:ext uri="{FF2B5EF4-FFF2-40B4-BE49-F238E27FC236}">
                <a16:creationId xmlns:a16="http://schemas.microsoft.com/office/drawing/2014/main" xmlns="" id="{B0477B43-AE59-4CAC-B8FD-EDCEA06FBD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7256" y="527655"/>
            <a:ext cx="34144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2800" b="1" u="sng" dirty="0" err="1">
                <a:solidFill>
                  <a:srgbClr val="002060"/>
                </a:solidFill>
                <a:latin typeface="Times New Roman" pitchFamily="18" charset="0"/>
              </a:rPr>
              <a:t>Môn</a:t>
            </a:r>
            <a:r>
              <a:rPr lang="en-US" sz="2800" b="1" u="sng" dirty="0">
                <a:solidFill>
                  <a:srgbClr val="002060"/>
                </a:solidFill>
                <a:latin typeface="Times New Roman" pitchFamily="18" charset="0"/>
              </a:rPr>
              <a:t>: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 Tin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</a:rPr>
              <a:t>học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8" name="Text Box 11">
            <a:extLst>
              <a:ext uri="{FF2B5EF4-FFF2-40B4-BE49-F238E27FC236}">
                <a16:creationId xmlns:a16="http://schemas.microsoft.com/office/drawing/2014/main" xmlns="" id="{0386854F-D27D-4679-A7D4-31342BAA59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055309"/>
            <a:ext cx="920714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28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 2: 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VẼ HÌNH TỪ HÌNH MẪU CÓ SẴN. CHỌN ĐỘ DÀY, MÀU NÉT VẼ(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1,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2)</a:t>
            </a:r>
            <a:endParaRPr lang="en-US" sz="28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10">
            <a:extLst>
              <a:ext uri="{FF2B5EF4-FFF2-40B4-BE49-F238E27FC236}">
                <a16:creationId xmlns:a16="http://schemas.microsoft.com/office/drawing/2014/main" xmlns="" id="{81759B0C-4703-4478-847A-CE706C458D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3434" y="1"/>
            <a:ext cx="770342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12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11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2019</a:t>
            </a:r>
          </a:p>
        </p:txBody>
      </p:sp>
    </p:spTree>
    <p:extLst>
      <p:ext uri="{BB962C8B-B14F-4D97-AF65-F5344CB8AC3E}">
        <p14:creationId xmlns:p14="http://schemas.microsoft.com/office/powerpoint/2010/main" val="2668508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29DB6312-8A2E-45CC-BE92-69E8230740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88" y="2743200"/>
            <a:ext cx="9144000" cy="4100511"/>
          </a:xfrm>
          <a:prstGeom prst="rect">
            <a:avLst/>
          </a:prstGeom>
        </p:spPr>
      </p:pic>
      <p:sp>
        <p:nvSpPr>
          <p:cNvPr id="7" name="Text Box 11">
            <a:extLst>
              <a:ext uri="{FF2B5EF4-FFF2-40B4-BE49-F238E27FC236}">
                <a16:creationId xmlns="" xmlns:a16="http://schemas.microsoft.com/office/drawing/2014/main" id="{2D3C11B3-329D-4FEA-84EC-A09322DF5A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7256" y="527655"/>
            <a:ext cx="341448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3600" b="1" u="sng" dirty="0" err="1">
                <a:solidFill>
                  <a:srgbClr val="002060"/>
                </a:solidFill>
                <a:latin typeface="Times New Roman" pitchFamily="18" charset="0"/>
              </a:rPr>
              <a:t>Môn</a:t>
            </a:r>
            <a:r>
              <a:rPr lang="en-US" sz="3600" b="1" u="sng" dirty="0">
                <a:solidFill>
                  <a:srgbClr val="002060"/>
                </a:solidFill>
                <a:latin typeface="Times New Roman" pitchFamily="18" charset="0"/>
              </a:rPr>
              <a:t>: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</a:rPr>
              <a:t> Tin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</a:rPr>
              <a:t>học</a:t>
            </a:r>
            <a:endParaRPr lang="en-US" sz="3600" b="1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10" name="Text Box 10">
            <a:extLst>
              <a:ext uri="{FF2B5EF4-FFF2-40B4-BE49-F238E27FC236}">
                <a16:creationId xmlns="" xmlns:a16="http://schemas.microsoft.com/office/drawing/2014/main" id="{F3ED224F-F4C3-4A8B-A1AE-676C6305EC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3434" y="1"/>
            <a:ext cx="770342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12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11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2019</a:t>
            </a:r>
          </a:p>
        </p:txBody>
      </p:sp>
      <p:sp>
        <p:nvSpPr>
          <p:cNvPr id="6" name="Text Box 11">
            <a:extLst>
              <a:ext uri="{FF2B5EF4-FFF2-40B4-BE49-F238E27FC236}">
                <a16:creationId xmlns="" xmlns:a16="http://schemas.microsoft.com/office/drawing/2014/main" id="{0386854F-D27D-4679-A7D4-31342BAA59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4288" y="1076384"/>
            <a:ext cx="91440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36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 2: 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VẼ HÌNH TỪ HÌNH MẪU CÓ SẴN. CHỌN ĐỘ DÀY, MÀU NÉT VẼ </a:t>
            </a:r>
          </a:p>
          <a:p>
            <a:pPr algn="ctr" eaLnBrk="1" hangingPunct="1"/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1,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2)</a:t>
            </a:r>
            <a:endParaRPr lang="en-US" sz="36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9603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2382</TotalTime>
  <Words>1354</Words>
  <Application>Microsoft Office PowerPoint</Application>
  <PresentationFormat>On-screen Show (4:3)</PresentationFormat>
  <Paragraphs>172</Paragraphs>
  <Slides>26</Slides>
  <Notes>3</Notes>
  <HiddenSlides>0</HiddenSlides>
  <MMClips>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chi</dc:creator>
  <cp:lastModifiedBy>Huong</cp:lastModifiedBy>
  <cp:revision>146</cp:revision>
  <dcterms:created xsi:type="dcterms:W3CDTF">2017-11-25T12:02:35Z</dcterms:created>
  <dcterms:modified xsi:type="dcterms:W3CDTF">2019-12-03T02:12:33Z</dcterms:modified>
</cp:coreProperties>
</file>